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5" r:id="rId3"/>
    <p:sldId id="276" r:id="rId4"/>
    <p:sldId id="284" r:id="rId5"/>
    <p:sldId id="283" r:id="rId6"/>
    <p:sldId id="282" r:id="rId7"/>
    <p:sldId id="281" r:id="rId8"/>
    <p:sldId id="280" r:id="rId9"/>
    <p:sldId id="279" r:id="rId10"/>
    <p:sldId id="274" r:id="rId11"/>
    <p:sldId id="273" r:id="rId12"/>
    <p:sldId id="278" r:id="rId13"/>
    <p:sldId id="277" r:id="rId14"/>
  </p:sldIdLst>
  <p:sldSz cx="9144000" cy="6858000" type="screen4x3"/>
  <p:notesSz cx="6858000" cy="9144000"/>
  <p:defaultTextStyle>
    <a:defPPr>
      <a:defRPr lang="nl-NL"/>
    </a:defPPr>
    <a:lvl1pPr algn="l" rtl="0" eaLnBrk="0" fontAlgn="base" hangingPunct="0">
      <a:spcBef>
        <a:spcPct val="0"/>
      </a:spcBef>
      <a:spcAft>
        <a:spcPct val="0"/>
      </a:spcAft>
      <a:defRPr sz="2000" kern="1200">
        <a:solidFill>
          <a:srgbClr val="333333"/>
        </a:solidFill>
        <a:latin typeface="Trebuchet MS" panose="020B0603020202020204" pitchFamily="34" charset="0"/>
        <a:ea typeface="+mn-ea"/>
        <a:cs typeface="+mn-cs"/>
      </a:defRPr>
    </a:lvl1pPr>
    <a:lvl2pPr marL="457200" algn="l" rtl="0" eaLnBrk="0" fontAlgn="base" hangingPunct="0">
      <a:spcBef>
        <a:spcPct val="0"/>
      </a:spcBef>
      <a:spcAft>
        <a:spcPct val="0"/>
      </a:spcAft>
      <a:defRPr sz="2000" kern="1200">
        <a:solidFill>
          <a:srgbClr val="333333"/>
        </a:solidFill>
        <a:latin typeface="Trebuchet MS" panose="020B0603020202020204" pitchFamily="34" charset="0"/>
        <a:ea typeface="+mn-ea"/>
        <a:cs typeface="+mn-cs"/>
      </a:defRPr>
    </a:lvl2pPr>
    <a:lvl3pPr marL="914400" algn="l" rtl="0" eaLnBrk="0" fontAlgn="base" hangingPunct="0">
      <a:spcBef>
        <a:spcPct val="0"/>
      </a:spcBef>
      <a:spcAft>
        <a:spcPct val="0"/>
      </a:spcAft>
      <a:defRPr sz="2000" kern="1200">
        <a:solidFill>
          <a:srgbClr val="333333"/>
        </a:solidFill>
        <a:latin typeface="Trebuchet MS" panose="020B0603020202020204" pitchFamily="34" charset="0"/>
        <a:ea typeface="+mn-ea"/>
        <a:cs typeface="+mn-cs"/>
      </a:defRPr>
    </a:lvl3pPr>
    <a:lvl4pPr marL="1371600" algn="l" rtl="0" eaLnBrk="0" fontAlgn="base" hangingPunct="0">
      <a:spcBef>
        <a:spcPct val="0"/>
      </a:spcBef>
      <a:spcAft>
        <a:spcPct val="0"/>
      </a:spcAft>
      <a:defRPr sz="2000" kern="1200">
        <a:solidFill>
          <a:srgbClr val="333333"/>
        </a:solidFill>
        <a:latin typeface="Trebuchet MS" panose="020B0603020202020204" pitchFamily="34" charset="0"/>
        <a:ea typeface="+mn-ea"/>
        <a:cs typeface="+mn-cs"/>
      </a:defRPr>
    </a:lvl4pPr>
    <a:lvl5pPr marL="1828800" algn="l" rtl="0" eaLnBrk="0" fontAlgn="base" hangingPunct="0">
      <a:spcBef>
        <a:spcPct val="0"/>
      </a:spcBef>
      <a:spcAft>
        <a:spcPct val="0"/>
      </a:spcAft>
      <a:defRPr sz="2000" kern="1200">
        <a:solidFill>
          <a:srgbClr val="333333"/>
        </a:solidFill>
        <a:latin typeface="Trebuchet MS" panose="020B0603020202020204" pitchFamily="34" charset="0"/>
        <a:ea typeface="+mn-ea"/>
        <a:cs typeface="+mn-cs"/>
      </a:defRPr>
    </a:lvl5pPr>
    <a:lvl6pPr marL="2286000" algn="l" defTabSz="914400" rtl="0" eaLnBrk="1" latinLnBrk="0" hangingPunct="1">
      <a:defRPr sz="2000" kern="1200">
        <a:solidFill>
          <a:srgbClr val="333333"/>
        </a:solidFill>
        <a:latin typeface="Trebuchet MS" panose="020B0603020202020204" pitchFamily="34" charset="0"/>
        <a:ea typeface="+mn-ea"/>
        <a:cs typeface="+mn-cs"/>
      </a:defRPr>
    </a:lvl6pPr>
    <a:lvl7pPr marL="2743200" algn="l" defTabSz="914400" rtl="0" eaLnBrk="1" latinLnBrk="0" hangingPunct="1">
      <a:defRPr sz="2000" kern="1200">
        <a:solidFill>
          <a:srgbClr val="333333"/>
        </a:solidFill>
        <a:latin typeface="Trebuchet MS" panose="020B0603020202020204" pitchFamily="34" charset="0"/>
        <a:ea typeface="+mn-ea"/>
        <a:cs typeface="+mn-cs"/>
      </a:defRPr>
    </a:lvl7pPr>
    <a:lvl8pPr marL="3200400" algn="l" defTabSz="914400" rtl="0" eaLnBrk="1" latinLnBrk="0" hangingPunct="1">
      <a:defRPr sz="2000" kern="1200">
        <a:solidFill>
          <a:srgbClr val="333333"/>
        </a:solidFill>
        <a:latin typeface="Trebuchet MS" panose="020B0603020202020204" pitchFamily="34" charset="0"/>
        <a:ea typeface="+mn-ea"/>
        <a:cs typeface="+mn-cs"/>
      </a:defRPr>
    </a:lvl8pPr>
    <a:lvl9pPr marL="3657600" algn="l" defTabSz="914400" rtl="0" eaLnBrk="1" latinLnBrk="0" hangingPunct="1">
      <a:defRPr sz="2000" kern="1200">
        <a:solidFill>
          <a:srgbClr val="333333"/>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gel, Simone" initials="V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618"/>
    <a:srgbClr val="333333"/>
    <a:srgbClr val="DBECF6"/>
    <a:srgbClr val="4C5A51"/>
    <a:srgbClr val="808284"/>
    <a:srgbClr val="672E2A"/>
    <a:srgbClr val="6A7870"/>
    <a:srgbClr val="E31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8131" autoAdjust="0"/>
  </p:normalViewPr>
  <p:slideViewPr>
    <p:cSldViewPr showGuides="1">
      <p:cViewPr varScale="1">
        <p:scale>
          <a:sx n="65" d="100"/>
          <a:sy n="65" d="100"/>
        </p:scale>
        <p:origin x="1301" y="-106"/>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smtClean="0">
                <a:solidFill>
                  <a:schemeClr val="tx1"/>
                </a:solidFill>
                <a:latin typeface="Arial" panose="020B0604020202020204" pitchFamily="34" charset="0"/>
              </a:defRPr>
            </a:lvl1pPr>
          </a:lstStyle>
          <a:p>
            <a:pPr>
              <a:defRPr/>
            </a:pPr>
            <a:endParaRPr lang="nl-NL" altLang="nl-NL"/>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smtClean="0">
                <a:solidFill>
                  <a:schemeClr val="tx1"/>
                </a:solidFill>
                <a:latin typeface="Arial" panose="020B0604020202020204" pitchFamily="34" charset="0"/>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smtClean="0">
                <a:solidFill>
                  <a:schemeClr val="tx1"/>
                </a:solidFill>
                <a:latin typeface="Arial" panose="020B0604020202020204" pitchFamily="34" charset="0"/>
              </a:defRPr>
            </a:lvl1pPr>
          </a:lstStyle>
          <a:p>
            <a:pPr>
              <a:defRPr/>
            </a:pPr>
            <a:endParaRPr lang="nl-NL" altLang="nl-NL"/>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smtClean="0">
                <a:solidFill>
                  <a:schemeClr val="tx1"/>
                </a:solidFill>
                <a:latin typeface="Arial" panose="020B0604020202020204" pitchFamily="34" charset="0"/>
              </a:defRPr>
            </a:lvl1pPr>
          </a:lstStyle>
          <a:p>
            <a:pPr>
              <a:defRPr/>
            </a:pPr>
            <a:fld id="{BCC93C92-E960-4D42-A9C7-081392B8201B}" type="slidenum">
              <a:rPr lang="nl-NL" altLang="nl-NL"/>
              <a:pPr>
                <a:defRPr/>
              </a:pPr>
              <a:t>‹#›</a:t>
            </a:fld>
            <a:endParaRPr lang="nl-NL" altLang="nl-NL"/>
          </a:p>
        </p:txBody>
      </p:sp>
    </p:spTree>
    <p:extLst>
      <p:ext uri="{BB962C8B-B14F-4D97-AF65-F5344CB8AC3E}">
        <p14:creationId xmlns:p14="http://schemas.microsoft.com/office/powerpoint/2010/main" val="1059799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eaLnBrk="1" hangingPunct="1"/>
            <a:r>
              <a:rPr lang="nl-NL" altLang="nl-NL" dirty="0"/>
              <a:t>Uitleg over microfinanciering aan de hand van een voorbeeld:</a:t>
            </a:r>
          </a:p>
          <a:p>
            <a:pPr marL="228600" indent="-228600" eaLnBrk="1" hangingPunct="1"/>
            <a:endParaRPr lang="nl-NL" altLang="nl-NL" dirty="0"/>
          </a:p>
          <a:p>
            <a:pPr marL="228600" indent="-228600" eaLnBrk="1" hangingPunct="1">
              <a:buFontTx/>
              <a:buChar char="•"/>
            </a:pPr>
            <a:r>
              <a:rPr lang="nl-NL" altLang="nl-NL" dirty="0"/>
              <a:t>Lakmali krijgt een microkrediet van de bank of een andere organisatie.</a:t>
            </a:r>
          </a:p>
          <a:p>
            <a:pPr marL="228600" indent="-228600" eaLnBrk="1" hangingPunct="1">
              <a:buFontTx/>
              <a:buChar char="•"/>
            </a:pPr>
            <a:r>
              <a:rPr lang="nl-NL" altLang="nl-NL" dirty="0"/>
              <a:t>Voor dit geld koopt Lakmali stof, naaigaren en andere materialen. Daarmee maakt ze tassen.</a:t>
            </a:r>
          </a:p>
          <a:p>
            <a:pPr marL="228600" indent="-228600" eaLnBrk="1" hangingPunct="1">
              <a:buFontTx/>
              <a:buChar char="•"/>
            </a:pPr>
            <a:r>
              <a:rPr lang="nl-NL" altLang="nl-NL" dirty="0"/>
              <a:t>Lakmali verkoopt haar tassen in de stad. </a:t>
            </a:r>
          </a:p>
          <a:p>
            <a:pPr marL="228600" indent="-228600" eaLnBrk="1" hangingPunct="1">
              <a:buFontTx/>
              <a:buChar char="•"/>
            </a:pPr>
            <a:r>
              <a:rPr lang="nl-NL" altLang="nl-NL" dirty="0"/>
              <a:t>Met de verkoop van de tassen verdient ze een mooi geldbedrag.</a:t>
            </a:r>
          </a:p>
          <a:p>
            <a:pPr marL="228600" indent="-228600" eaLnBrk="1" hangingPunct="1">
              <a:buFontTx/>
              <a:buChar char="•"/>
            </a:pPr>
            <a:r>
              <a:rPr lang="nl-NL" altLang="nl-NL" dirty="0"/>
              <a:t>Nu kan Lakmali eten kopen voor haarzelf en haar kinderen. Ze houdt ook geld over om nieuwe naaispullen te kopen, zodat ze nog meer tassen kan maken.</a:t>
            </a:r>
          </a:p>
          <a:p>
            <a:pPr marL="228600" indent="-228600" eaLnBrk="1" hangingPunct="1">
              <a:buFontTx/>
              <a:buChar char="•"/>
            </a:pPr>
            <a:r>
              <a:rPr lang="nl-NL" altLang="nl-NL" dirty="0"/>
              <a:t>Iedere maand geeft Lakmali een klein deel van het verdiende geld aan de bank. Na een jaar heeft ze haar hele lening terugbetaald. Ze hoeft nu geen geld meer te lenen, omdat ze genoeg verdient met de verkoop van haar tassen.</a:t>
            </a:r>
          </a:p>
          <a:p>
            <a:pPr marL="228600" indent="-228600" eaLnBrk="1" hangingPunct="1">
              <a:buFontTx/>
              <a:buChar char="•"/>
            </a:pPr>
            <a:r>
              <a:rPr lang="nl-NL" altLang="nl-NL" dirty="0"/>
              <a:t>Het microkrediet van Lakmali is terug bij de bank. Nu kan de bank dit geld opnieuw uitlenen aan iemand anders die het goed kan gebruiken. En dan begint het allemaal weer van voren af aan.</a:t>
            </a:r>
          </a:p>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BCC93C92-E960-4D42-A9C7-081392B8201B}" type="slidenum">
              <a:rPr lang="nl-NL" altLang="nl-NL" smtClean="0"/>
              <a:pPr>
                <a:defRPr/>
              </a:pPr>
              <a:t>5</a:t>
            </a:fld>
            <a:endParaRPr lang="nl-NL" altLang="nl-NL"/>
          </a:p>
        </p:txBody>
      </p:sp>
    </p:spTree>
    <p:extLst>
      <p:ext uri="{BB962C8B-B14F-4D97-AF65-F5344CB8AC3E}">
        <p14:creationId xmlns:p14="http://schemas.microsoft.com/office/powerpoint/2010/main" val="58538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BCC93C92-E960-4D42-A9C7-081392B8201B}" type="slidenum">
              <a:rPr lang="nl-NL" altLang="nl-NL" smtClean="0"/>
              <a:pPr>
                <a:defRPr/>
              </a:pPr>
              <a:t>10</a:t>
            </a:fld>
            <a:endParaRPr lang="nl-NL" altLang="nl-NL"/>
          </a:p>
        </p:txBody>
      </p:sp>
    </p:spTree>
    <p:extLst>
      <p:ext uri="{BB962C8B-B14F-4D97-AF65-F5344CB8AC3E}">
        <p14:creationId xmlns:p14="http://schemas.microsoft.com/office/powerpoint/2010/main" val="411606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BCC93C92-E960-4D42-A9C7-081392B8201B}" type="slidenum">
              <a:rPr lang="nl-NL" altLang="nl-NL" smtClean="0"/>
              <a:pPr>
                <a:defRPr/>
              </a:pPr>
              <a:t>11</a:t>
            </a:fld>
            <a:endParaRPr lang="nl-NL" altLang="nl-NL"/>
          </a:p>
        </p:txBody>
      </p:sp>
    </p:spTree>
    <p:extLst>
      <p:ext uri="{BB962C8B-B14F-4D97-AF65-F5344CB8AC3E}">
        <p14:creationId xmlns:p14="http://schemas.microsoft.com/office/powerpoint/2010/main" val="1293132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Picture 5" descr="mvm logo voor ppt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275" y="404813"/>
            <a:ext cx="2738438"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3"/>
          <p:cNvPicPr>
            <a:picLocks noChangeAspect="1"/>
          </p:cNvPicPr>
          <p:nvPr userDrawn="1"/>
        </p:nvPicPr>
        <p:blipFill rotWithShape="1">
          <a:blip r:embed="rId3">
            <a:extLst>
              <a:ext uri="{28A0092B-C50C-407E-A947-70E740481C1C}">
                <a14:useLocalDpi xmlns:a14="http://schemas.microsoft.com/office/drawing/2010/main" val="0"/>
              </a:ext>
            </a:extLst>
          </a:blip>
          <a:srcRect l="26383" r="1687"/>
          <a:stretch/>
        </p:blipFill>
        <p:spPr>
          <a:xfrm>
            <a:off x="-36512" y="-27384"/>
            <a:ext cx="9217024" cy="2736304"/>
          </a:xfrm>
          <a:prstGeom prst="rect">
            <a:avLst/>
          </a:prstGeom>
        </p:spPr>
      </p:pic>
      <p:sp>
        <p:nvSpPr>
          <p:cNvPr id="16" name="Rechthoek 15"/>
          <p:cNvSpPr/>
          <p:nvPr userDrawn="1"/>
        </p:nvSpPr>
        <p:spPr bwMode="auto">
          <a:xfrm>
            <a:off x="4572000" y="1628776"/>
            <a:ext cx="3960813" cy="4679950"/>
          </a:xfrm>
          <a:prstGeom prst="rect">
            <a:avLst/>
          </a:prstGeom>
          <a:solidFill>
            <a:srgbClr val="B51618"/>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rgbClr val="672E2A"/>
              </a:buClr>
              <a:buSzTx/>
              <a:buFont typeface="Wingdings" panose="05000000000000000000" pitchFamily="2" charset="2"/>
              <a:buNone/>
              <a:tabLst/>
            </a:pPr>
            <a:endParaRPr kumimoji="0" lang="nl-NL" sz="2000" b="0" i="0" u="none" strike="noStrike" cap="none" normalizeH="0" baseline="0">
              <a:ln>
                <a:noFill/>
              </a:ln>
              <a:solidFill>
                <a:srgbClr val="333333"/>
              </a:solidFill>
              <a:effectLst/>
              <a:latin typeface="Trebuchet MS" panose="020B0603020202020204" pitchFamily="34" charset="0"/>
            </a:endParaRPr>
          </a:p>
        </p:txBody>
      </p:sp>
      <p:sp>
        <p:nvSpPr>
          <p:cNvPr id="11267" name="Rectangle 3"/>
          <p:cNvSpPr>
            <a:spLocks noGrp="1" noChangeArrowheads="1"/>
          </p:cNvSpPr>
          <p:nvPr>
            <p:ph type="ctrTitle" hasCustomPrompt="1"/>
          </p:nvPr>
        </p:nvSpPr>
        <p:spPr>
          <a:xfrm>
            <a:off x="4572000" y="1628776"/>
            <a:ext cx="3960440" cy="1316238"/>
          </a:xfrm>
          <a:solidFill>
            <a:srgbClr val="B51618"/>
          </a:solidFill>
        </p:spPr>
        <p:txBody>
          <a:bodyPr lIns="180000" tIns="90000" rIns="180000" bIns="90000" anchor="t"/>
          <a:lstStyle>
            <a:lvl1pPr algn="l">
              <a:defRPr sz="4000" b="0">
                <a:latin typeface="Calibri Light" panose="020F0302020204030204" pitchFamily="34" charset="0"/>
              </a:defRPr>
            </a:lvl1pPr>
          </a:lstStyle>
          <a:p>
            <a:pPr lvl="0"/>
            <a:r>
              <a:rPr lang="nl-NL" altLang="nl-NL" noProof="0" dirty="0"/>
              <a:t>Klik om te bewerken</a:t>
            </a:r>
          </a:p>
        </p:txBody>
      </p:sp>
      <p:pic>
        <p:nvPicPr>
          <p:cNvPr id="12" name="Afbeelding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96" y="3429000"/>
            <a:ext cx="5688632" cy="3363712"/>
          </a:xfrm>
          <a:prstGeom prst="rect">
            <a:avLst/>
          </a:prstGeom>
        </p:spPr>
      </p:pic>
      <p:pic>
        <p:nvPicPr>
          <p:cNvPr id="19" name="Picture 15" descr="mvm logo voor ppt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2357" y="4869160"/>
            <a:ext cx="23780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ndertitel 2"/>
          <p:cNvSpPr>
            <a:spLocks noGrp="1"/>
          </p:cNvSpPr>
          <p:nvPr>
            <p:ph type="subTitle" idx="1" hasCustomPrompt="1"/>
          </p:nvPr>
        </p:nvSpPr>
        <p:spPr>
          <a:xfrm>
            <a:off x="4572000" y="2945014"/>
            <a:ext cx="3960440" cy="1924146"/>
          </a:xfrm>
        </p:spPr>
        <p:txBody>
          <a:bodyPr lIns="180000" tIns="36000" rIns="180000" bIns="36000">
            <a:normAutofit/>
          </a:bodyPr>
          <a:lstStyle>
            <a:lvl1pPr marL="0" indent="0" algn="l">
              <a:lnSpc>
                <a:spcPct val="100000"/>
              </a:lnSpc>
              <a:spcBef>
                <a:spcPts val="600"/>
              </a:spcBef>
              <a:buNone/>
              <a:defRPr sz="2400" i="0">
                <a:solidFill>
                  <a:schemeClr val="bg1"/>
                </a:soli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p>
        </p:txBody>
      </p:sp>
    </p:spTree>
    <p:extLst>
      <p:ext uri="{BB962C8B-B14F-4D97-AF65-F5344CB8AC3E}">
        <p14:creationId xmlns:p14="http://schemas.microsoft.com/office/powerpoint/2010/main" val="1937855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3974" userDrawn="1">
          <p15:clr>
            <a:srgbClr val="FBAE40"/>
          </p15:clr>
        </p15:guide>
        <p15:guide id="4" pos="53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te bewerken</a:t>
            </a:r>
          </a:p>
        </p:txBody>
      </p:sp>
      <p:sp>
        <p:nvSpPr>
          <p:cNvPr id="3" name="Tijdelijke aanduiding voor inhoud 2"/>
          <p:cNvSpPr>
            <a:spLocks noGrp="1"/>
          </p:cNvSpPr>
          <p:nvPr>
            <p:ph idx="1" hasCustomPrompt="1"/>
          </p:nvPr>
        </p:nvSpPr>
        <p:spPr/>
        <p:txBody>
          <a:bodyPr/>
          <a:lstStyle/>
          <a:p>
            <a:pPr lvl="0"/>
            <a:r>
              <a:rPr lang="nl-NL" dirty="0"/>
              <a:t>Klik om te bewerken</a:t>
            </a:r>
          </a:p>
          <a:p>
            <a:pPr lvl="1"/>
            <a:r>
              <a:rPr lang="nl-NL" dirty="0"/>
              <a:t>Tweede niveau</a:t>
            </a:r>
          </a:p>
        </p:txBody>
      </p:sp>
      <p:sp>
        <p:nvSpPr>
          <p:cNvPr id="5" name="Tijdelijke aanduiding voor dianummer 5"/>
          <p:cNvSpPr>
            <a:spLocks noGrp="1"/>
          </p:cNvSpPr>
          <p:nvPr>
            <p:ph type="sldNum" sz="quarter" idx="4"/>
          </p:nvPr>
        </p:nvSpPr>
        <p:spPr>
          <a:xfrm>
            <a:off x="8582235" y="6517728"/>
            <a:ext cx="526269" cy="340272"/>
          </a:xfrm>
          <a:prstGeom prst="rect">
            <a:avLst/>
          </a:prstGeom>
        </p:spPr>
        <p:txBody>
          <a:bodyPr/>
          <a:lstStyle>
            <a:lvl1pPr algn="ctr">
              <a:defRPr sz="1200">
                <a:solidFill>
                  <a:srgbClr val="B51618"/>
                </a:solidFill>
                <a:latin typeface="Calibri" panose="020F0502020204030204" pitchFamily="34" charset="0"/>
              </a:defRPr>
            </a:lvl1pPr>
          </a:lstStyle>
          <a:p>
            <a:r>
              <a:rPr lang="nl-NL"/>
              <a:t> </a:t>
            </a:r>
            <a:fld id="{9860EDB8-5305-433F-BE41-D7A86D811DB3}" type="slidenum">
              <a:rPr lang="nl-NL" smtClean="0"/>
              <a:pPr/>
              <a:t>‹#›</a:t>
            </a:fld>
            <a:endParaRPr lang="nl-NL" dirty="0"/>
          </a:p>
        </p:txBody>
      </p:sp>
    </p:spTree>
    <p:extLst>
      <p:ext uri="{BB962C8B-B14F-4D97-AF65-F5344CB8AC3E}">
        <p14:creationId xmlns:p14="http://schemas.microsoft.com/office/powerpoint/2010/main" val="423031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1188" y="333375"/>
            <a:ext cx="6625108" cy="863377"/>
          </a:xfrm>
        </p:spPr>
        <p:txBody>
          <a:bodyPr/>
          <a:lstStyle/>
          <a:p>
            <a:r>
              <a:rPr lang="nl-NL" dirty="0"/>
              <a:t>Klik om te bewerken</a:t>
            </a:r>
          </a:p>
        </p:txBody>
      </p:sp>
      <p:sp>
        <p:nvSpPr>
          <p:cNvPr id="3" name="Tijdelijke aanduiding voor inhoud 2"/>
          <p:cNvSpPr>
            <a:spLocks noGrp="1"/>
          </p:cNvSpPr>
          <p:nvPr>
            <p:ph sz="half" idx="1" hasCustomPrompt="1"/>
          </p:nvPr>
        </p:nvSpPr>
        <p:spPr>
          <a:xfrm>
            <a:off x="611188" y="1628775"/>
            <a:ext cx="3843337" cy="4679950"/>
          </a:xfrm>
        </p:spPr>
        <p:txBody>
          <a:bodyPr/>
          <a:lstStyle>
            <a:lvl1pPr>
              <a:defRPr>
                <a:solidFill>
                  <a:srgbClr val="4C5A51"/>
                </a:solidFill>
              </a:defRPr>
            </a:lvl1pPr>
            <a:lvl2pPr>
              <a:defRPr>
                <a:solidFill>
                  <a:srgbClr val="4C5A51"/>
                </a:solidFill>
              </a:defRPr>
            </a:lvl2pPr>
          </a:lstStyle>
          <a:p>
            <a:pPr lvl="0"/>
            <a:r>
              <a:rPr lang="nl-NL" dirty="0"/>
              <a:t>Klik om te bewerken</a:t>
            </a:r>
          </a:p>
          <a:p>
            <a:pPr lvl="1"/>
            <a:r>
              <a:rPr lang="nl-NL" dirty="0"/>
              <a:t>Tweede niveau</a:t>
            </a:r>
          </a:p>
        </p:txBody>
      </p:sp>
      <p:sp>
        <p:nvSpPr>
          <p:cNvPr id="4" name="Tijdelijke aanduiding voor inhoud 3"/>
          <p:cNvSpPr>
            <a:spLocks noGrp="1"/>
          </p:cNvSpPr>
          <p:nvPr>
            <p:ph sz="half" idx="2" hasCustomPrompt="1"/>
          </p:nvPr>
        </p:nvSpPr>
        <p:spPr>
          <a:xfrm>
            <a:off x="4606926" y="1628775"/>
            <a:ext cx="3925888" cy="4679950"/>
          </a:xfrm>
        </p:spPr>
        <p:txBody>
          <a:bodyPr/>
          <a:lstStyle>
            <a:lvl1pPr>
              <a:defRPr>
                <a:solidFill>
                  <a:srgbClr val="4C5A51"/>
                </a:solidFill>
              </a:defRPr>
            </a:lvl1pPr>
            <a:lvl2pPr>
              <a:defRPr>
                <a:solidFill>
                  <a:srgbClr val="4C5A51"/>
                </a:solidFill>
              </a:defRPr>
            </a:lvl2pPr>
          </a:lstStyle>
          <a:p>
            <a:pPr lvl="0"/>
            <a:r>
              <a:rPr lang="nl-NL" dirty="0"/>
              <a:t>Klik om te bewerken</a:t>
            </a:r>
          </a:p>
          <a:p>
            <a:pPr lvl="1"/>
            <a:r>
              <a:rPr lang="nl-NL" dirty="0"/>
              <a:t>Tweede niveau</a:t>
            </a:r>
          </a:p>
        </p:txBody>
      </p:sp>
      <p:sp>
        <p:nvSpPr>
          <p:cNvPr id="5" name="Tijdelijke aanduiding voor dianummer 5"/>
          <p:cNvSpPr>
            <a:spLocks noGrp="1"/>
          </p:cNvSpPr>
          <p:nvPr>
            <p:ph type="sldNum" sz="quarter" idx="4"/>
          </p:nvPr>
        </p:nvSpPr>
        <p:spPr>
          <a:xfrm>
            <a:off x="8532814" y="6517728"/>
            <a:ext cx="526269" cy="340272"/>
          </a:xfrm>
          <a:prstGeom prst="rect">
            <a:avLst/>
          </a:prstGeom>
        </p:spPr>
        <p:txBody>
          <a:bodyPr/>
          <a:lstStyle>
            <a:lvl1pPr algn="ctr">
              <a:defRPr sz="1200">
                <a:solidFill>
                  <a:srgbClr val="B51618"/>
                </a:solidFill>
                <a:latin typeface="Calibri" panose="020F0502020204030204" pitchFamily="34" charset="0"/>
              </a:defRPr>
            </a:lvl1pPr>
          </a:lstStyle>
          <a:p>
            <a:r>
              <a:rPr lang="nl-NL"/>
              <a:t> </a:t>
            </a:r>
            <a:fld id="{9860EDB8-5305-433F-BE41-D7A86D811DB3}" type="slidenum">
              <a:rPr lang="nl-NL" smtClean="0"/>
              <a:pPr/>
              <a:t>‹#›</a:t>
            </a:fld>
            <a:endParaRPr lang="nl-NL" dirty="0"/>
          </a:p>
        </p:txBody>
      </p:sp>
    </p:spTree>
    <p:extLst>
      <p:ext uri="{BB962C8B-B14F-4D97-AF65-F5344CB8AC3E}">
        <p14:creationId xmlns:p14="http://schemas.microsoft.com/office/powerpoint/2010/main" val="302487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1188" y="333375"/>
            <a:ext cx="6625108" cy="863377"/>
          </a:xfrm>
        </p:spPr>
        <p:txBody>
          <a:bodyPr/>
          <a:lstStyle/>
          <a:p>
            <a:r>
              <a:rPr lang="nl-NL" dirty="0"/>
              <a:t>Klik om te bewerken</a:t>
            </a:r>
          </a:p>
        </p:txBody>
      </p:sp>
      <p:sp>
        <p:nvSpPr>
          <p:cNvPr id="3" name="Tijdelijke aanduiding voor dianummer 5"/>
          <p:cNvSpPr>
            <a:spLocks noGrp="1"/>
          </p:cNvSpPr>
          <p:nvPr>
            <p:ph type="sldNum" sz="quarter" idx="4"/>
          </p:nvPr>
        </p:nvSpPr>
        <p:spPr>
          <a:xfrm>
            <a:off x="8540927" y="6517728"/>
            <a:ext cx="526269" cy="340272"/>
          </a:xfrm>
          <a:prstGeom prst="rect">
            <a:avLst/>
          </a:prstGeom>
        </p:spPr>
        <p:txBody>
          <a:bodyPr/>
          <a:lstStyle>
            <a:lvl1pPr algn="ctr">
              <a:defRPr sz="1200">
                <a:solidFill>
                  <a:srgbClr val="B51618"/>
                </a:solidFill>
                <a:latin typeface="Calibri" panose="020F0502020204030204" pitchFamily="34" charset="0"/>
              </a:defRPr>
            </a:lvl1pPr>
          </a:lstStyle>
          <a:p>
            <a:r>
              <a:rPr lang="nl-NL"/>
              <a:t> </a:t>
            </a:r>
            <a:fld id="{9860EDB8-5305-433F-BE41-D7A86D811DB3}" type="slidenum">
              <a:rPr lang="nl-NL" smtClean="0"/>
              <a:pPr/>
              <a:t>‹#›</a:t>
            </a:fld>
            <a:endParaRPr lang="nl-NL" dirty="0"/>
          </a:p>
        </p:txBody>
      </p:sp>
    </p:spTree>
    <p:extLst>
      <p:ext uri="{BB962C8B-B14F-4D97-AF65-F5344CB8AC3E}">
        <p14:creationId xmlns:p14="http://schemas.microsoft.com/office/powerpoint/2010/main" val="154594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halen van vrouwen">
    <p:spTree>
      <p:nvGrpSpPr>
        <p:cNvPr id="1" name=""/>
        <p:cNvGrpSpPr/>
        <p:nvPr/>
      </p:nvGrpSpPr>
      <p:grpSpPr>
        <a:xfrm>
          <a:off x="0" y="0"/>
          <a:ext cx="0" cy="0"/>
          <a:chOff x="0" y="0"/>
          <a:chExt cx="0" cy="0"/>
        </a:xfrm>
      </p:grpSpPr>
      <p:sp>
        <p:nvSpPr>
          <p:cNvPr id="7" name="Rechthoek 6"/>
          <p:cNvSpPr/>
          <p:nvPr userDrawn="1"/>
        </p:nvSpPr>
        <p:spPr bwMode="auto">
          <a:xfrm>
            <a:off x="0" y="1196752"/>
            <a:ext cx="9144000" cy="5112000"/>
          </a:xfrm>
          <a:prstGeom prst="rect">
            <a:avLst/>
          </a:prstGeom>
          <a:solidFill>
            <a:srgbClr val="DBECF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rgbClr val="672E2A"/>
              </a:buClr>
              <a:buSzTx/>
              <a:buFont typeface="Wingdings" panose="05000000000000000000" pitchFamily="2" charset="2"/>
              <a:buNone/>
              <a:tabLst/>
            </a:pPr>
            <a:endParaRPr kumimoji="0" lang="nl-NL" sz="2000" b="0" i="0" u="none" strike="noStrike" cap="none" normalizeH="0" baseline="0">
              <a:ln>
                <a:noFill/>
              </a:ln>
              <a:solidFill>
                <a:srgbClr val="333333"/>
              </a:solidFill>
              <a:effectLst/>
              <a:latin typeface="Trebuchet MS" panose="020B0603020202020204" pitchFamily="34" charset="0"/>
            </a:endParaRPr>
          </a:p>
        </p:txBody>
      </p:sp>
      <p:sp>
        <p:nvSpPr>
          <p:cNvPr id="2" name="Titel 1"/>
          <p:cNvSpPr>
            <a:spLocks noGrp="1"/>
          </p:cNvSpPr>
          <p:nvPr>
            <p:ph type="title" hasCustomPrompt="1"/>
          </p:nvPr>
        </p:nvSpPr>
        <p:spPr>
          <a:xfrm>
            <a:off x="611560" y="328539"/>
            <a:ext cx="6625108" cy="868213"/>
          </a:xfrm>
          <a:noFill/>
          <a:ln>
            <a:noFill/>
          </a:ln>
        </p:spPr>
        <p:txBody>
          <a:bodyPr lIns="180000" tIns="36000" rIns="72000" bIns="36000"/>
          <a:lstStyle>
            <a:lvl1pPr>
              <a:defRPr sz="3200">
                <a:solidFill>
                  <a:schemeClr val="bg1"/>
                </a:solidFill>
              </a:defRPr>
            </a:lvl1pPr>
          </a:lstStyle>
          <a:p>
            <a:r>
              <a:rPr lang="nl-NL" dirty="0"/>
              <a:t>Klik om te bewerken</a:t>
            </a:r>
          </a:p>
        </p:txBody>
      </p:sp>
      <p:sp>
        <p:nvSpPr>
          <p:cNvPr id="3" name="Tijdelijke aanduiding voor inhoud 2"/>
          <p:cNvSpPr>
            <a:spLocks noGrp="1"/>
          </p:cNvSpPr>
          <p:nvPr>
            <p:ph idx="1" hasCustomPrompt="1"/>
          </p:nvPr>
        </p:nvSpPr>
        <p:spPr>
          <a:xfrm>
            <a:off x="3462151" y="1628774"/>
            <a:ext cx="5070662" cy="4679949"/>
          </a:xfrm>
          <a:noFill/>
        </p:spPr>
        <p:txBody>
          <a:bodyPr lIns="180000" tIns="36000" rIns="72000" bIns="36000"/>
          <a:lstStyle>
            <a:lvl1pPr marL="0" indent="0">
              <a:buFontTx/>
              <a:buNone/>
              <a:defRPr sz="2400">
                <a:solidFill>
                  <a:srgbClr val="4C5A51"/>
                </a:solidFill>
              </a:defRPr>
            </a:lvl1pPr>
            <a:lvl2pPr marL="457200" indent="0">
              <a:buFontTx/>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te bewerken</a:t>
            </a:r>
          </a:p>
        </p:txBody>
      </p:sp>
      <p:sp>
        <p:nvSpPr>
          <p:cNvPr id="6" name="Tijdelijke aanduiding voor afbeelding 2"/>
          <p:cNvSpPr>
            <a:spLocks noGrp="1"/>
          </p:cNvSpPr>
          <p:nvPr>
            <p:ph type="pic" idx="10" hasCustomPrompt="1"/>
          </p:nvPr>
        </p:nvSpPr>
        <p:spPr>
          <a:xfrm>
            <a:off x="0" y="1196751"/>
            <a:ext cx="3456756" cy="5112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om een afbeelding toe te voegen</a:t>
            </a:r>
          </a:p>
        </p:txBody>
      </p:sp>
      <p:sp>
        <p:nvSpPr>
          <p:cNvPr id="8" name="Tijdelijke aanduiding voor dianummer 5"/>
          <p:cNvSpPr>
            <a:spLocks noGrp="1"/>
          </p:cNvSpPr>
          <p:nvPr>
            <p:ph type="sldNum" sz="quarter" idx="4"/>
          </p:nvPr>
        </p:nvSpPr>
        <p:spPr>
          <a:xfrm>
            <a:off x="8538366" y="6517090"/>
            <a:ext cx="526269" cy="340272"/>
          </a:xfrm>
          <a:prstGeom prst="rect">
            <a:avLst/>
          </a:prstGeom>
        </p:spPr>
        <p:txBody>
          <a:bodyPr/>
          <a:lstStyle>
            <a:lvl1pPr algn="ctr">
              <a:defRPr sz="1200">
                <a:solidFill>
                  <a:srgbClr val="B51618"/>
                </a:solidFill>
                <a:latin typeface="Calibri" panose="020F0502020204030204" pitchFamily="34" charset="0"/>
              </a:defRPr>
            </a:lvl1pPr>
          </a:lstStyle>
          <a:p>
            <a:r>
              <a:rPr lang="nl-NL"/>
              <a:t> </a:t>
            </a:r>
            <a:fld id="{9860EDB8-5305-433F-BE41-D7A86D811DB3}" type="slidenum">
              <a:rPr lang="nl-NL" smtClean="0"/>
              <a:pPr/>
              <a:t>‹#›</a:t>
            </a:fld>
            <a:endParaRPr lang="nl-NL" dirty="0"/>
          </a:p>
        </p:txBody>
      </p:sp>
      <p:sp>
        <p:nvSpPr>
          <p:cNvPr id="14" name="Rectangle 13"/>
          <p:cNvSpPr>
            <a:spLocks noChangeArrowheads="1"/>
          </p:cNvSpPr>
          <p:nvPr userDrawn="1"/>
        </p:nvSpPr>
        <p:spPr bwMode="auto">
          <a:xfrm>
            <a:off x="0" y="0"/>
            <a:ext cx="9144000" cy="1216025"/>
          </a:xfrm>
          <a:prstGeom prst="rect">
            <a:avLst/>
          </a:prstGeom>
          <a:solidFill>
            <a:srgbClr val="B51618"/>
          </a:solidFill>
          <a:ln>
            <a:noFill/>
          </a:ln>
          <a:effectLst/>
          <a:extLst/>
        </p:spPr>
        <p:txBody>
          <a:bodyPr anchor="ctr">
            <a:spAutoFit/>
          </a:bodyPr>
          <a:lstStyle>
            <a:lvl1pPr>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1pPr>
            <a:lvl2pPr marL="742950" indent="-28575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2pPr>
            <a:lvl3pPr marL="1143000" indent="-22860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3pPr>
            <a:lvl4pPr marL="1600200" indent="-22860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4pPr>
            <a:lvl5pPr marL="2057400" indent="-22860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5pPr>
            <a:lvl6pPr marL="25146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6pPr>
            <a:lvl7pPr marL="29718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7pPr>
            <a:lvl8pPr marL="34290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8pPr>
            <a:lvl9pPr marL="38862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9pPr>
          </a:lstStyle>
          <a:p>
            <a:pPr eaLnBrk="1" hangingPunct="1"/>
            <a:endParaRPr lang="nl-NL" altLang="nl-NL"/>
          </a:p>
        </p:txBody>
      </p:sp>
      <p:pic>
        <p:nvPicPr>
          <p:cNvPr id="11" name="Picture 15" descr="mvm logo voor ppt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563" y="68263"/>
            <a:ext cx="23780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84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1216025"/>
          </a:xfrm>
          <a:prstGeom prst="rect">
            <a:avLst/>
          </a:prstGeom>
          <a:solidFill>
            <a:srgbClr val="B51618"/>
          </a:solidFill>
          <a:ln>
            <a:noFill/>
          </a:ln>
          <a:effectLst/>
          <a:extLst/>
        </p:spPr>
        <p:txBody>
          <a:bodyPr anchor="ctr">
            <a:spAutoFit/>
          </a:bodyPr>
          <a:lstStyle>
            <a:lvl1pPr>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1pPr>
            <a:lvl2pPr marL="742950" indent="-28575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2pPr>
            <a:lvl3pPr marL="1143000" indent="-22860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3pPr>
            <a:lvl4pPr marL="1600200" indent="-22860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4pPr>
            <a:lvl5pPr marL="2057400" indent="-228600">
              <a:spcBef>
                <a:spcPct val="50000"/>
              </a:spcBef>
              <a:buClr>
                <a:srgbClr val="672E2A"/>
              </a:buClr>
              <a:buFont typeface="Wingdings" panose="05000000000000000000" pitchFamily="2" charset="2"/>
              <a:defRPr sz="2000">
                <a:solidFill>
                  <a:srgbClr val="333333"/>
                </a:solidFill>
                <a:latin typeface="Trebuchet MS" panose="020B0603020202020204" pitchFamily="34" charset="0"/>
              </a:defRPr>
            </a:lvl5pPr>
            <a:lvl6pPr marL="25146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6pPr>
            <a:lvl7pPr marL="29718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7pPr>
            <a:lvl8pPr marL="34290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8pPr>
            <a:lvl9pPr marL="3886200" indent="-228600" eaLnBrk="0" fontAlgn="base" hangingPunct="0">
              <a:spcBef>
                <a:spcPct val="50000"/>
              </a:spcBef>
              <a:spcAft>
                <a:spcPct val="0"/>
              </a:spcAft>
              <a:buClr>
                <a:srgbClr val="672E2A"/>
              </a:buClr>
              <a:buFont typeface="Wingdings" panose="05000000000000000000" pitchFamily="2" charset="2"/>
              <a:defRPr sz="2000">
                <a:solidFill>
                  <a:srgbClr val="333333"/>
                </a:solidFill>
                <a:latin typeface="Trebuchet MS" panose="020B0603020202020204" pitchFamily="34" charset="0"/>
              </a:defRPr>
            </a:lvl9pPr>
          </a:lstStyle>
          <a:p>
            <a:pPr eaLnBrk="1" hangingPunct="1"/>
            <a:endParaRPr lang="nl-NL" altLang="nl-NL"/>
          </a:p>
        </p:txBody>
      </p:sp>
      <p:sp>
        <p:nvSpPr>
          <p:cNvPr id="1027" name="Rectangle 2"/>
          <p:cNvSpPr>
            <a:spLocks noGrp="1" noChangeArrowheads="1"/>
          </p:cNvSpPr>
          <p:nvPr>
            <p:ph type="title"/>
          </p:nvPr>
        </p:nvSpPr>
        <p:spPr bwMode="auto">
          <a:xfrm>
            <a:off x="611188" y="333375"/>
            <a:ext cx="662510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dirty="0"/>
              <a:t>Klik om te bewerken</a:t>
            </a:r>
          </a:p>
        </p:txBody>
      </p:sp>
      <p:sp>
        <p:nvSpPr>
          <p:cNvPr id="1028" name="Rectangle 3"/>
          <p:cNvSpPr>
            <a:spLocks noGrp="1" noChangeArrowheads="1"/>
          </p:cNvSpPr>
          <p:nvPr>
            <p:ph type="body" idx="1"/>
          </p:nvPr>
        </p:nvSpPr>
        <p:spPr bwMode="auto">
          <a:xfrm>
            <a:off x="611188" y="1628775"/>
            <a:ext cx="7921625"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dirty="0"/>
              <a:t>Klik om te bewerken</a:t>
            </a:r>
          </a:p>
          <a:p>
            <a:pPr lvl="1"/>
            <a:r>
              <a:rPr lang="nl-NL" altLang="nl-NL" dirty="0"/>
              <a:t>Tweede niveau</a:t>
            </a:r>
          </a:p>
        </p:txBody>
      </p:sp>
      <p:pic>
        <p:nvPicPr>
          <p:cNvPr id="1029" name="Picture 14" descr="brief logo ringen copy"/>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48680" y="3140968"/>
            <a:ext cx="5184776"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dianummer 5"/>
          <p:cNvSpPr>
            <a:spLocks noGrp="1"/>
          </p:cNvSpPr>
          <p:nvPr>
            <p:ph type="sldNum" sz="quarter" idx="4"/>
          </p:nvPr>
        </p:nvSpPr>
        <p:spPr>
          <a:xfrm>
            <a:off x="8582235" y="6517728"/>
            <a:ext cx="526269" cy="340272"/>
          </a:xfrm>
          <a:prstGeom prst="rect">
            <a:avLst/>
          </a:prstGeom>
        </p:spPr>
        <p:txBody>
          <a:bodyPr/>
          <a:lstStyle>
            <a:lvl1pPr algn="ctr">
              <a:defRPr sz="1200">
                <a:solidFill>
                  <a:srgbClr val="B51618"/>
                </a:solidFill>
                <a:latin typeface="Calibri" panose="020F0502020204030204" pitchFamily="34" charset="0"/>
              </a:defRPr>
            </a:lvl1pPr>
          </a:lstStyle>
          <a:p>
            <a:r>
              <a:rPr lang="nl-NL"/>
              <a:t> </a:t>
            </a:r>
            <a:fld id="{9860EDB8-5305-433F-BE41-D7A86D811DB3}" type="slidenum">
              <a:rPr lang="nl-NL" smtClean="0"/>
              <a:pPr/>
              <a:t>‹#›</a:t>
            </a:fld>
            <a:endParaRPr lang="nl-NL" dirty="0"/>
          </a:p>
        </p:txBody>
      </p:sp>
      <p:pic>
        <p:nvPicPr>
          <p:cNvPr id="1030" name="Picture 15" descr="mvm logo voor ppt copy"/>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59563" y="68263"/>
            <a:ext cx="23780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65" r:id="rId4"/>
    <p:sldLayoutId id="2147483667" r:id="rId5"/>
  </p:sldLayoutIdLst>
  <p:hf hdr="0" ftr="0"/>
  <p:txStyles>
    <p:titleStyle>
      <a:lvl1pPr algn="l" rtl="0" eaLnBrk="0" fontAlgn="base" hangingPunct="0">
        <a:spcBef>
          <a:spcPct val="0"/>
        </a:spcBef>
        <a:spcAft>
          <a:spcPct val="0"/>
        </a:spcAft>
        <a:defRPr sz="3200" b="0" kern="1200">
          <a:solidFill>
            <a:schemeClr val="bg1"/>
          </a:solidFill>
          <a:latin typeface="Calibri Light" panose="020F0302020204030204" pitchFamily="34" charset="0"/>
          <a:ea typeface="+mj-ea"/>
          <a:cs typeface="+mj-cs"/>
        </a:defRPr>
      </a:lvl1pPr>
      <a:lvl2pPr algn="l" rtl="0" eaLnBrk="0" fontAlgn="base" hangingPunct="0">
        <a:spcBef>
          <a:spcPct val="0"/>
        </a:spcBef>
        <a:spcAft>
          <a:spcPct val="0"/>
        </a:spcAft>
        <a:defRPr sz="2600" b="1">
          <a:solidFill>
            <a:schemeClr val="bg1"/>
          </a:solidFill>
          <a:latin typeface="Trebuchet MS" panose="020B0603020202020204" pitchFamily="34" charset="0"/>
        </a:defRPr>
      </a:lvl2pPr>
      <a:lvl3pPr algn="l" rtl="0" eaLnBrk="0" fontAlgn="base" hangingPunct="0">
        <a:spcBef>
          <a:spcPct val="0"/>
        </a:spcBef>
        <a:spcAft>
          <a:spcPct val="0"/>
        </a:spcAft>
        <a:defRPr sz="2600" b="1">
          <a:solidFill>
            <a:schemeClr val="bg1"/>
          </a:solidFill>
          <a:latin typeface="Trebuchet MS" panose="020B0603020202020204" pitchFamily="34" charset="0"/>
        </a:defRPr>
      </a:lvl3pPr>
      <a:lvl4pPr algn="l" rtl="0" eaLnBrk="0" fontAlgn="base" hangingPunct="0">
        <a:spcBef>
          <a:spcPct val="0"/>
        </a:spcBef>
        <a:spcAft>
          <a:spcPct val="0"/>
        </a:spcAft>
        <a:defRPr sz="2600" b="1">
          <a:solidFill>
            <a:schemeClr val="bg1"/>
          </a:solidFill>
          <a:latin typeface="Trebuchet MS" panose="020B0603020202020204" pitchFamily="34" charset="0"/>
        </a:defRPr>
      </a:lvl4pPr>
      <a:lvl5pPr algn="l" rtl="0" eaLnBrk="0" fontAlgn="base" hangingPunct="0">
        <a:spcBef>
          <a:spcPct val="0"/>
        </a:spcBef>
        <a:spcAft>
          <a:spcPct val="0"/>
        </a:spcAft>
        <a:defRPr sz="2600" b="1">
          <a:solidFill>
            <a:schemeClr val="bg1"/>
          </a:solidFill>
          <a:latin typeface="Trebuchet MS" panose="020B0603020202020204" pitchFamily="34" charset="0"/>
        </a:defRPr>
      </a:lvl5pPr>
      <a:lvl6pPr marL="457200" algn="l" rtl="0" fontAlgn="base">
        <a:spcBef>
          <a:spcPct val="0"/>
        </a:spcBef>
        <a:spcAft>
          <a:spcPct val="0"/>
        </a:spcAft>
        <a:defRPr sz="2600" b="1">
          <a:solidFill>
            <a:schemeClr val="bg1"/>
          </a:solidFill>
          <a:latin typeface="Trebuchet MS" panose="020B0603020202020204" pitchFamily="34" charset="0"/>
        </a:defRPr>
      </a:lvl6pPr>
      <a:lvl7pPr marL="914400" algn="l" rtl="0" fontAlgn="base">
        <a:spcBef>
          <a:spcPct val="0"/>
        </a:spcBef>
        <a:spcAft>
          <a:spcPct val="0"/>
        </a:spcAft>
        <a:defRPr sz="2600" b="1">
          <a:solidFill>
            <a:schemeClr val="bg1"/>
          </a:solidFill>
          <a:latin typeface="Trebuchet MS" panose="020B0603020202020204" pitchFamily="34" charset="0"/>
        </a:defRPr>
      </a:lvl7pPr>
      <a:lvl8pPr marL="1371600" algn="l" rtl="0" fontAlgn="base">
        <a:spcBef>
          <a:spcPct val="0"/>
        </a:spcBef>
        <a:spcAft>
          <a:spcPct val="0"/>
        </a:spcAft>
        <a:defRPr sz="2600" b="1">
          <a:solidFill>
            <a:schemeClr val="bg1"/>
          </a:solidFill>
          <a:latin typeface="Trebuchet MS" panose="020B0603020202020204" pitchFamily="34" charset="0"/>
        </a:defRPr>
      </a:lvl8pPr>
      <a:lvl9pPr marL="1828800" algn="l" rtl="0" fontAlgn="base">
        <a:spcBef>
          <a:spcPct val="0"/>
        </a:spcBef>
        <a:spcAft>
          <a:spcPct val="0"/>
        </a:spcAft>
        <a:defRPr sz="2600" b="1">
          <a:solidFill>
            <a:schemeClr val="bg1"/>
          </a:solidFill>
          <a:latin typeface="Trebuchet MS" panose="020B0603020202020204" pitchFamily="34" charset="0"/>
        </a:defRPr>
      </a:lvl9pPr>
    </p:titleStyle>
    <p:bodyStyle>
      <a:lvl1pPr marL="342900" indent="-342900" algn="l" rtl="0" eaLnBrk="0" fontAlgn="base" hangingPunct="0">
        <a:spcBef>
          <a:spcPct val="50000"/>
        </a:spcBef>
        <a:spcAft>
          <a:spcPct val="0"/>
        </a:spcAft>
        <a:buClr>
          <a:srgbClr val="B51618"/>
        </a:buClr>
        <a:buFont typeface="Wingdings" panose="05000000000000000000" pitchFamily="2" charset="2"/>
        <a:buChar char="§"/>
        <a:defRPr sz="2400" b="0" kern="1200">
          <a:solidFill>
            <a:srgbClr val="333333"/>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B51618"/>
        </a:buClr>
        <a:buFont typeface="Wingdings" panose="05000000000000000000" pitchFamily="2" charset="2"/>
        <a:buChar char="§"/>
        <a:defRPr sz="2000" b="0" kern="1200">
          <a:solidFill>
            <a:srgbClr val="333333"/>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B51618"/>
        </a:buClr>
        <a:buFont typeface="Wingdings" panose="05000000000000000000" pitchFamily="2" charset="2"/>
        <a:buChar char="§"/>
        <a:defRPr b="0" kern="1200">
          <a:solidFill>
            <a:srgbClr val="333333"/>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B51618"/>
        </a:buClr>
        <a:buFont typeface="Wingdings" panose="05000000000000000000" pitchFamily="2" charset="2"/>
        <a:buChar char="§"/>
        <a:defRPr sz="1600" b="0" kern="1200">
          <a:solidFill>
            <a:srgbClr val="333333"/>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B51618"/>
        </a:buClr>
        <a:buFont typeface="Wingdings" panose="05000000000000000000" pitchFamily="2" charset="2"/>
        <a:buChar char="§"/>
        <a:defRPr sz="1600" b="0" kern="1200">
          <a:solidFill>
            <a:srgbClr val="333333"/>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974" userDrawn="1">
          <p15:clr>
            <a:srgbClr val="F26B43"/>
          </p15:clr>
        </p15:guide>
        <p15:guide id="4" pos="5375" userDrawn="1">
          <p15:clr>
            <a:srgbClr val="F26B43"/>
          </p15:clr>
        </p15:guide>
        <p15:guide id="5" pos="385" userDrawn="1">
          <p15:clr>
            <a:srgbClr val="F26B43"/>
          </p15:clr>
        </p15:guide>
        <p15:guide id="6"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grameen.us/images/Yunus_April02_headshot__2__cropped_1_1_1.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microkredietvoormoeders.org/images/project/bbswi/bbswi2/Project-MvM-BBSWI-2d.jpg" TargetMode="External"/><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De kracht van </a:t>
            </a:r>
            <a:br>
              <a:rPr lang="nl-NL" dirty="0"/>
            </a:br>
            <a:r>
              <a:rPr lang="nl-NL" dirty="0"/>
              <a:t>het kleine</a:t>
            </a:r>
          </a:p>
        </p:txBody>
      </p:sp>
      <p:sp>
        <p:nvSpPr>
          <p:cNvPr id="5" name="Ondertitel 4"/>
          <p:cNvSpPr>
            <a:spLocks noGrp="1"/>
          </p:cNvSpPr>
          <p:nvPr>
            <p:ph type="subTitle" idx="1"/>
          </p:nvPr>
        </p:nvSpPr>
        <p:spPr/>
        <p:txBody>
          <a:bodyPr/>
          <a:lstStyle/>
          <a:p>
            <a:r>
              <a:rPr lang="nl-NL" dirty="0"/>
              <a:t>Spreekbeurt over microkredieten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Dit is Lo Chi On</a:t>
            </a:r>
            <a:endParaRPr lang="nl-NL" dirty="0"/>
          </a:p>
        </p:txBody>
      </p:sp>
      <p:sp>
        <p:nvSpPr>
          <p:cNvPr id="3" name="Tijdelijke aanduiding voor inhoud 2"/>
          <p:cNvSpPr>
            <a:spLocks noGrp="1"/>
          </p:cNvSpPr>
          <p:nvPr>
            <p:ph idx="1"/>
          </p:nvPr>
        </p:nvSpPr>
        <p:spPr/>
        <p:txBody>
          <a:bodyPr/>
          <a:lstStyle/>
          <a:p>
            <a:r>
              <a:rPr lang="nl-NL"/>
              <a:t>Lo Chi On uit Vietnam runt vanuit haar huis een bedrijfje in varkens en eenden. Haar leven en dat van haar gezin gaat er sinds de leningen op vooruit. </a:t>
            </a:r>
          </a:p>
          <a:p>
            <a:r>
              <a:rPr lang="nl-NL"/>
              <a:t>Op persoonlijk vlak geniet ze van dingen als een nieuw kooktoestel en een trap voor het huis. </a:t>
            </a:r>
          </a:p>
          <a:p>
            <a:r>
              <a:rPr lang="nl-NL"/>
              <a:t>Zakelijk heeft ze geïnvesteerd in een machine om voedsel voor de dieren te snijden.</a:t>
            </a:r>
            <a:endParaRPr lang="nl-NL" dirty="0"/>
          </a:p>
        </p:txBody>
      </p:sp>
      <p:pic>
        <p:nvPicPr>
          <p:cNvPr id="9" name="Tijdelijke aanduiding voor afbeelding 6"/>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t="697" b="697"/>
          <a:stretch/>
        </p:blipFill>
        <p:spPr/>
      </p:pic>
      <p:sp>
        <p:nvSpPr>
          <p:cNvPr id="5" name="Tijdelijke aanduiding voor dianummer 4"/>
          <p:cNvSpPr>
            <a:spLocks noGrp="1"/>
          </p:cNvSpPr>
          <p:nvPr>
            <p:ph type="sldNum" sz="quarter" idx="4"/>
          </p:nvPr>
        </p:nvSpPr>
        <p:spPr/>
        <p:txBody>
          <a:bodyPr/>
          <a:lstStyle/>
          <a:p>
            <a:r>
              <a:rPr lang="nl-NL"/>
              <a:t> </a:t>
            </a:r>
            <a:fld id="{9860EDB8-5305-433F-BE41-D7A86D811DB3}" type="slidenum">
              <a:rPr lang="nl-NL" smtClean="0"/>
              <a:pPr/>
              <a:t>10</a:t>
            </a:fld>
            <a:endParaRPr lang="nl-NL" dirty="0"/>
          </a:p>
        </p:txBody>
      </p:sp>
    </p:spTree>
    <p:extLst>
      <p:ext uri="{BB962C8B-B14F-4D97-AF65-F5344CB8AC3E}">
        <p14:creationId xmlns:p14="http://schemas.microsoft.com/office/powerpoint/2010/main" val="201311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Dit is Lali</a:t>
            </a:r>
            <a:endParaRPr lang="nl-NL" dirty="0"/>
          </a:p>
        </p:txBody>
      </p:sp>
      <p:sp>
        <p:nvSpPr>
          <p:cNvPr id="3" name="Tijdelijke aanduiding voor inhoud 2"/>
          <p:cNvSpPr>
            <a:spLocks noGrp="1"/>
          </p:cNvSpPr>
          <p:nvPr>
            <p:ph idx="1"/>
          </p:nvPr>
        </p:nvSpPr>
        <p:spPr/>
        <p:txBody>
          <a:bodyPr/>
          <a:lstStyle/>
          <a:p>
            <a:r>
              <a:rPr lang="nl-NL"/>
              <a:t>Lali (33) uit Nepal is getrouwd en heeft vier kinderen. </a:t>
            </a:r>
          </a:p>
          <a:p>
            <a:r>
              <a:rPr lang="nl-NL"/>
              <a:t>Zij kocht een buffel en verkoopt nu melk, dat  wordt gebruikt in Chai, een landelijk populaire thee in Nepal. </a:t>
            </a:r>
          </a:p>
          <a:p>
            <a:r>
              <a:rPr lang="nl-NL"/>
              <a:t>Als de inkomsten stijgen, kan ze haar kinderen naar school sturen en wordt zij economisch zelfstandiger.</a:t>
            </a:r>
            <a:endParaRPr lang="nl-NL" dirty="0"/>
          </a:p>
        </p:txBody>
      </p:sp>
      <p:pic>
        <p:nvPicPr>
          <p:cNvPr id="8" name="Tijdelijke aanduiding voor afbeelding 7" descr="C:\Users\Simone\Dropbox\Beeldbank MvM\Nepal\Nepal_2012_moeder2.jpg"/>
          <p:cNvPicPr>
            <a:picLocks noGrp="1"/>
          </p:cNvPicPr>
          <p:nvPr>
            <p:ph type="pic" idx="10"/>
          </p:nvPr>
        </p:nvPicPr>
        <p:blipFill>
          <a:blip r:embed="rId3" cstate="print"/>
          <a:srcRect l="24647" r="24647"/>
          <a:stretch>
            <a:fillRect/>
          </a:stretch>
        </p:blipFill>
        <p:spPr/>
      </p:pic>
      <p:sp>
        <p:nvSpPr>
          <p:cNvPr id="5" name="Tijdelijke aanduiding voor dianummer 4"/>
          <p:cNvSpPr>
            <a:spLocks noGrp="1"/>
          </p:cNvSpPr>
          <p:nvPr>
            <p:ph type="sldNum" sz="quarter" idx="4"/>
          </p:nvPr>
        </p:nvSpPr>
        <p:spPr/>
        <p:txBody>
          <a:bodyPr/>
          <a:lstStyle/>
          <a:p>
            <a:r>
              <a:rPr lang="nl-NL"/>
              <a:t> </a:t>
            </a:r>
            <a:fld id="{9860EDB8-5305-433F-BE41-D7A86D811DB3}" type="slidenum">
              <a:rPr lang="nl-NL" smtClean="0"/>
              <a:pPr/>
              <a:t>11</a:t>
            </a:fld>
            <a:endParaRPr lang="nl-NL" dirty="0"/>
          </a:p>
        </p:txBody>
      </p:sp>
    </p:spTree>
    <p:extLst>
      <p:ext uri="{BB962C8B-B14F-4D97-AF65-F5344CB8AC3E}">
        <p14:creationId xmlns:p14="http://schemas.microsoft.com/office/powerpoint/2010/main" val="241089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Dit is </a:t>
            </a:r>
            <a:r>
              <a:rPr lang="nl-NL" altLang="nl-NL" dirty="0" err="1"/>
              <a:t>Ibu</a:t>
            </a:r>
            <a:r>
              <a:rPr lang="nl-NL" altLang="nl-NL" dirty="0"/>
              <a:t> </a:t>
            </a:r>
            <a:r>
              <a:rPr lang="nl-NL" altLang="nl-NL" dirty="0" err="1"/>
              <a:t>Sumina</a:t>
            </a:r>
            <a:endParaRPr lang="nl-NL" dirty="0"/>
          </a:p>
        </p:txBody>
      </p:sp>
      <p:sp>
        <p:nvSpPr>
          <p:cNvPr id="3" name="Tijdelijke aanduiding voor inhoud 2"/>
          <p:cNvSpPr>
            <a:spLocks noGrp="1"/>
          </p:cNvSpPr>
          <p:nvPr>
            <p:ph idx="1"/>
          </p:nvPr>
        </p:nvSpPr>
        <p:spPr/>
        <p:txBody>
          <a:bodyPr/>
          <a:lstStyle/>
          <a:p>
            <a:r>
              <a:rPr lang="nl-NL" altLang="nl-NL" dirty="0" err="1"/>
              <a:t>Ibu</a:t>
            </a:r>
            <a:r>
              <a:rPr lang="nl-NL" altLang="nl-NL" dirty="0"/>
              <a:t> </a:t>
            </a:r>
            <a:r>
              <a:rPr lang="nl-NL" altLang="nl-NL" dirty="0" err="1"/>
              <a:t>Sumina</a:t>
            </a:r>
            <a:r>
              <a:rPr lang="nl-NL" altLang="nl-NL" dirty="0"/>
              <a:t> (42) heeft twee dochters.</a:t>
            </a:r>
          </a:p>
          <a:p>
            <a:r>
              <a:rPr lang="nl-NL" altLang="nl-NL" dirty="0" err="1"/>
              <a:t>Ibu</a:t>
            </a:r>
            <a:r>
              <a:rPr lang="nl-NL" altLang="nl-NL" dirty="0"/>
              <a:t> is eigenaresse van een wasserette. Met een lening van EUR 140 heeft ze een extra wasmachine en strijkplank gekocht. Daarmee ging ze van 7 naar 12 klanten per dag. </a:t>
            </a:r>
          </a:p>
          <a:p>
            <a:r>
              <a:rPr lang="nl-NL" altLang="nl-NL" dirty="0"/>
              <a:t>Ze betaalt maandelijks haar lening af en spaart daarnaast voor haar kinderen</a:t>
            </a:r>
          </a:p>
          <a:p>
            <a:endParaRPr lang="nl-NL" dirty="0"/>
          </a:p>
        </p:txBody>
      </p:sp>
      <p:sp>
        <p:nvSpPr>
          <p:cNvPr id="5" name="Tijdelijke aanduiding voor dianummer 4"/>
          <p:cNvSpPr>
            <a:spLocks noGrp="1"/>
          </p:cNvSpPr>
          <p:nvPr>
            <p:ph type="sldNum" sz="quarter" idx="4"/>
          </p:nvPr>
        </p:nvSpPr>
        <p:spPr/>
        <p:txBody>
          <a:bodyPr/>
          <a:lstStyle/>
          <a:p>
            <a:r>
              <a:rPr lang="nl-NL"/>
              <a:t> </a:t>
            </a:r>
            <a:fld id="{9860EDB8-5305-433F-BE41-D7A86D811DB3}" type="slidenum">
              <a:rPr lang="nl-NL" smtClean="0"/>
              <a:pPr/>
              <a:t>12</a:t>
            </a:fld>
            <a:endParaRPr lang="nl-NL" dirty="0"/>
          </a:p>
        </p:txBody>
      </p:sp>
      <p:pic>
        <p:nvPicPr>
          <p:cNvPr id="6" name="Picture Placeholder 5" descr="DSC03051"/>
          <p:cNvPicPr>
            <a:picLocks noGrp="1" noChangeAspect="1" noChangeArrowheads="1"/>
          </p:cNvPicPr>
          <p:nvPr>
            <p:ph type="pic" idx="10"/>
          </p:nvPr>
        </p:nvPicPr>
        <p:blipFill>
          <a:blip r:embed="rId2">
            <a:extLst>
              <a:ext uri="{28A0092B-C50C-407E-A947-70E740481C1C}">
                <a14:useLocalDpi xmlns:a14="http://schemas.microsoft.com/office/drawing/2010/main" val="0"/>
              </a:ext>
            </a:extLst>
          </a:blip>
          <a:srcRect l="4928" r="4928"/>
          <a:stretch>
            <a:fillRect/>
          </a:stretch>
        </p:blipFill>
        <p:spPr/>
      </p:pic>
    </p:spTree>
    <p:extLst>
      <p:ext uri="{BB962C8B-B14F-4D97-AF65-F5344CB8AC3E}">
        <p14:creationId xmlns:p14="http://schemas.microsoft.com/office/powerpoint/2010/main" val="285815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Is microkrediet een wondermiddel?</a:t>
            </a:r>
            <a:endParaRPr lang="nl-NL" dirty="0"/>
          </a:p>
        </p:txBody>
      </p:sp>
      <p:sp>
        <p:nvSpPr>
          <p:cNvPr id="3" name="Tijdelijke aanduiding voor inhoud 2"/>
          <p:cNvSpPr>
            <a:spLocks noGrp="1"/>
          </p:cNvSpPr>
          <p:nvPr>
            <p:ph idx="1"/>
          </p:nvPr>
        </p:nvSpPr>
        <p:spPr/>
        <p:txBody>
          <a:bodyPr/>
          <a:lstStyle/>
          <a:p>
            <a:pPr eaLnBrk="1" hangingPunct="1">
              <a:lnSpc>
                <a:spcPct val="90000"/>
              </a:lnSpc>
            </a:pPr>
            <a:r>
              <a:rPr lang="nl-NL" altLang="nl-NL" dirty="0"/>
              <a:t>Het blijft moeilijk om de allerarmsten te bereiken</a:t>
            </a:r>
          </a:p>
          <a:p>
            <a:pPr eaLnBrk="1" hangingPunct="1">
              <a:lnSpc>
                <a:spcPct val="90000"/>
              </a:lnSpc>
            </a:pPr>
            <a:r>
              <a:rPr lang="nl-NL" altLang="nl-NL" dirty="0"/>
              <a:t>Echte armoede staat lange termijn denken soms in de weg</a:t>
            </a:r>
          </a:p>
          <a:p>
            <a:pPr eaLnBrk="1" hangingPunct="1">
              <a:lnSpc>
                <a:spcPct val="90000"/>
              </a:lnSpc>
            </a:pPr>
            <a:r>
              <a:rPr lang="nl-NL" altLang="nl-NL" dirty="0"/>
              <a:t>Microkrediet alleen is niet genoeg, </a:t>
            </a:r>
            <a:br>
              <a:rPr lang="nl-NL" altLang="nl-NL" dirty="0"/>
            </a:br>
            <a:r>
              <a:rPr lang="nl-NL" altLang="nl-NL" dirty="0"/>
              <a:t>andere ontwikkelingshulp blijft belangrijk</a:t>
            </a:r>
          </a:p>
          <a:p>
            <a:pPr eaLnBrk="1" hangingPunct="1">
              <a:lnSpc>
                <a:spcPct val="90000"/>
              </a:lnSpc>
              <a:buNone/>
            </a:pPr>
            <a:endParaRPr lang="nl-NL" altLang="nl-NL" dirty="0"/>
          </a:p>
          <a:p>
            <a:pPr marL="0" indent="0" eaLnBrk="1" hangingPunct="1">
              <a:lnSpc>
                <a:spcPct val="90000"/>
              </a:lnSpc>
              <a:buNone/>
            </a:pPr>
            <a:r>
              <a:rPr lang="nl-NL" altLang="nl-NL" dirty="0"/>
              <a:t>Maar: Met microfinanciering zetten we belangrijke stappen op weg naar een toekomst zonder armoede!</a:t>
            </a:r>
          </a:p>
          <a:p>
            <a:endParaRPr lang="nl-NL" dirty="0"/>
          </a:p>
        </p:txBody>
      </p:sp>
      <p:sp>
        <p:nvSpPr>
          <p:cNvPr id="4" name="Tijdelijke aanduiding voor dianummer 3"/>
          <p:cNvSpPr>
            <a:spLocks noGrp="1"/>
          </p:cNvSpPr>
          <p:nvPr>
            <p:ph type="sldNum" sz="quarter" idx="4"/>
          </p:nvPr>
        </p:nvSpPr>
        <p:spPr/>
        <p:txBody>
          <a:bodyPr/>
          <a:lstStyle/>
          <a:p>
            <a:r>
              <a:rPr lang="nl-NL"/>
              <a:t> </a:t>
            </a:r>
            <a:fld id="{9860EDB8-5305-433F-BE41-D7A86D811DB3}" type="slidenum">
              <a:rPr lang="nl-NL" smtClean="0"/>
              <a:pPr/>
              <a:t>13</a:t>
            </a:fld>
            <a:endParaRPr lang="nl-NL" dirty="0"/>
          </a:p>
        </p:txBody>
      </p:sp>
    </p:spTree>
    <p:extLst>
      <p:ext uri="{BB962C8B-B14F-4D97-AF65-F5344CB8AC3E}">
        <p14:creationId xmlns:p14="http://schemas.microsoft.com/office/powerpoint/2010/main" val="252151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a:t>Enkele feiten over armoede</a:t>
            </a:r>
            <a:endParaRPr lang="nl-NL" dirty="0"/>
          </a:p>
        </p:txBody>
      </p:sp>
      <p:sp>
        <p:nvSpPr>
          <p:cNvPr id="3" name="Tijdelijke aanduiding voor inhoud 2"/>
          <p:cNvSpPr>
            <a:spLocks noGrp="1"/>
          </p:cNvSpPr>
          <p:nvPr>
            <p:ph idx="1"/>
          </p:nvPr>
        </p:nvSpPr>
        <p:spPr/>
        <p:txBody>
          <a:bodyPr/>
          <a:lstStyle/>
          <a:p>
            <a:r>
              <a:rPr lang="nl-NL" altLang="nl-NL"/>
              <a:t>Meer dan 1 miljard mensen leven van minder </a:t>
            </a:r>
            <a:br>
              <a:rPr lang="nl-NL" altLang="nl-NL"/>
            </a:br>
            <a:r>
              <a:rPr lang="nl-NL" altLang="nl-NL"/>
              <a:t>dan 1 dollar per dag</a:t>
            </a:r>
          </a:p>
          <a:p>
            <a:r>
              <a:rPr lang="nl-NL" altLang="nl-NL"/>
              <a:t>De drie rijkste mensen hebben meer geld dan 600 miljoen armste mensen samen</a:t>
            </a:r>
          </a:p>
          <a:p>
            <a:r>
              <a:rPr lang="nl-NL" altLang="nl-NL"/>
              <a:t>Het kost 10 miljard dollar om iedereen ter wereld de basisschool te laten volgen. Dat is de helft van wat Amerikanen uitgeven aan ijs</a:t>
            </a:r>
          </a:p>
          <a:p>
            <a:endParaRPr lang="nl-NL" altLang="nl-NL"/>
          </a:p>
          <a:p>
            <a:endParaRPr lang="nl-NL" altLang="nl-NL"/>
          </a:p>
          <a:p>
            <a:pPr marL="0" indent="0">
              <a:buNone/>
            </a:pPr>
            <a:endParaRPr lang="nl-NL" altLang="nl-NL" sz="1600"/>
          </a:p>
          <a:p>
            <a:pPr marL="0" indent="0">
              <a:buNone/>
            </a:pPr>
            <a:r>
              <a:rPr lang="nl-NL" altLang="nl-NL" sz="1600"/>
              <a:t>Bron: Unicef</a:t>
            </a:r>
            <a:endParaRPr lang="nl-NL" dirty="0"/>
          </a:p>
        </p:txBody>
      </p:sp>
      <p:sp>
        <p:nvSpPr>
          <p:cNvPr id="4" name="Tijdelijke aanduiding voor dianummer 3"/>
          <p:cNvSpPr>
            <a:spLocks noGrp="1"/>
          </p:cNvSpPr>
          <p:nvPr>
            <p:ph type="sldNum" sz="quarter" idx="4"/>
          </p:nvPr>
        </p:nvSpPr>
        <p:spPr/>
        <p:txBody>
          <a:bodyPr/>
          <a:lstStyle/>
          <a:p>
            <a:r>
              <a:rPr lang="nl-NL"/>
              <a:t> </a:t>
            </a:r>
            <a:fld id="{9860EDB8-5305-433F-BE41-D7A86D811DB3}" type="slidenum">
              <a:rPr lang="nl-NL" smtClean="0"/>
              <a:pPr/>
              <a:t>2</a:t>
            </a:fld>
            <a:endParaRPr lang="nl-NL" dirty="0"/>
          </a:p>
        </p:txBody>
      </p:sp>
    </p:spTree>
    <p:extLst>
      <p:ext uri="{BB962C8B-B14F-4D97-AF65-F5344CB8AC3E}">
        <p14:creationId xmlns:p14="http://schemas.microsoft.com/office/powerpoint/2010/main" val="334834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a:t>Wat is een microkrediet?</a:t>
            </a:r>
            <a:endParaRPr lang="nl-NL" dirty="0"/>
          </a:p>
        </p:txBody>
      </p:sp>
      <p:sp>
        <p:nvSpPr>
          <p:cNvPr id="3" name="Tijdelijke aanduiding voor inhoud 2"/>
          <p:cNvSpPr>
            <a:spLocks noGrp="1"/>
          </p:cNvSpPr>
          <p:nvPr>
            <p:ph idx="1"/>
          </p:nvPr>
        </p:nvSpPr>
        <p:spPr/>
        <p:txBody>
          <a:bodyPr/>
          <a:lstStyle/>
          <a:p>
            <a:r>
              <a:rPr lang="nl-NL" altLang="nl-NL"/>
              <a:t>Een microkrediet is een kleine lening aan arme mensen om een bedrijfje te beginnen of uit te breiden die niet bij reguliere banken terecht kunnen</a:t>
            </a:r>
          </a:p>
          <a:p>
            <a:r>
              <a:rPr lang="nl-NL" altLang="nl-NL"/>
              <a:t>En deel van het verdiende geld wordt gebruikt voor afbetaling van het microkrediet </a:t>
            </a:r>
          </a:p>
          <a:p>
            <a:r>
              <a:rPr lang="nl-NL" altLang="nl-NL"/>
              <a:t>Het is een manier om armoede te bestrijden</a:t>
            </a:r>
          </a:p>
          <a:p>
            <a:r>
              <a:rPr lang="nl-NL" altLang="nl-NL"/>
              <a:t>De grondlegger microkrediet is Muhammad Yunus, winnaar van de Nobelprijs voor de Vrede in 2006</a:t>
            </a:r>
          </a:p>
          <a:p>
            <a:endParaRPr lang="nl-NL" dirty="0"/>
          </a:p>
        </p:txBody>
      </p:sp>
      <p:sp>
        <p:nvSpPr>
          <p:cNvPr id="4" name="Tijdelijke aanduiding voor dianummer 3"/>
          <p:cNvSpPr>
            <a:spLocks noGrp="1"/>
          </p:cNvSpPr>
          <p:nvPr>
            <p:ph type="sldNum" sz="quarter" idx="4"/>
          </p:nvPr>
        </p:nvSpPr>
        <p:spPr/>
        <p:txBody>
          <a:bodyPr/>
          <a:lstStyle/>
          <a:p>
            <a:r>
              <a:rPr lang="nl-NL" dirty="0"/>
              <a:t> </a:t>
            </a:r>
            <a:fld id="{9860EDB8-5305-433F-BE41-D7A86D811DB3}" type="slidenum">
              <a:rPr lang="nl-NL" smtClean="0"/>
              <a:pPr/>
              <a:t>3</a:t>
            </a:fld>
            <a:endParaRPr lang="nl-NL" dirty="0"/>
          </a:p>
        </p:txBody>
      </p:sp>
    </p:spTree>
    <p:extLst>
      <p:ext uri="{BB962C8B-B14F-4D97-AF65-F5344CB8AC3E}">
        <p14:creationId xmlns:p14="http://schemas.microsoft.com/office/powerpoint/2010/main" val="224609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Muhammad </a:t>
            </a:r>
            <a:r>
              <a:rPr lang="nl-NL" altLang="nl-NL" dirty="0" err="1"/>
              <a:t>Yunus</a:t>
            </a:r>
            <a:endParaRPr lang="nl-NL" dirty="0"/>
          </a:p>
        </p:txBody>
      </p:sp>
      <p:sp>
        <p:nvSpPr>
          <p:cNvPr id="3" name="Tijdelijke aanduiding voor inhoud 2"/>
          <p:cNvSpPr>
            <a:spLocks noGrp="1"/>
          </p:cNvSpPr>
          <p:nvPr>
            <p:ph idx="1"/>
          </p:nvPr>
        </p:nvSpPr>
        <p:spPr>
          <a:xfrm>
            <a:off x="611189" y="1628775"/>
            <a:ext cx="5400972" cy="4679950"/>
          </a:xfrm>
        </p:spPr>
        <p:txBody>
          <a:bodyPr/>
          <a:lstStyle/>
          <a:p>
            <a:pPr marL="0" indent="0" algn="ctr">
              <a:buNone/>
            </a:pPr>
            <a:endParaRPr lang="nl-NL" altLang="nl-NL" i="1" dirty="0"/>
          </a:p>
          <a:p>
            <a:pPr marL="0" indent="0" algn="ctr">
              <a:buNone/>
            </a:pPr>
            <a:endParaRPr lang="nl-NL" altLang="nl-NL" i="1"/>
          </a:p>
          <a:p>
            <a:pPr marL="0" indent="0" algn="ctr">
              <a:buNone/>
            </a:pPr>
            <a:r>
              <a:rPr lang="nl-NL" altLang="nl-NL" i="1" dirty="0"/>
              <a:t>“Iedereen, ook de allerarmste, heeft recht op de eerste dollar die nodig is om </a:t>
            </a:r>
            <a:r>
              <a:rPr lang="nl-NL" altLang="ja-JP" i="1" dirty="0"/>
              <a:t>te beginnen met geld verdienen.”</a:t>
            </a:r>
          </a:p>
          <a:p>
            <a:pPr marL="0" indent="0" algn="ctr">
              <a:buNone/>
            </a:pPr>
            <a:endParaRPr lang="nl-NL" altLang="nl-NL" sz="1800" dirty="0"/>
          </a:p>
          <a:p>
            <a:pPr marL="0" indent="0" algn="ctr">
              <a:buNone/>
            </a:pPr>
            <a:r>
              <a:rPr lang="nl-NL" altLang="nl-NL" sz="1800" dirty="0"/>
              <a:t>Muhammad </a:t>
            </a:r>
            <a:r>
              <a:rPr lang="nl-NL" altLang="nl-NL" sz="1800" dirty="0" err="1"/>
              <a:t>Yunus</a:t>
            </a:r>
            <a:r>
              <a:rPr lang="nl-NL" altLang="nl-NL" sz="1800" dirty="0"/>
              <a:t>,</a:t>
            </a:r>
            <a:br>
              <a:rPr lang="nl-NL" altLang="nl-NL" sz="1800" dirty="0"/>
            </a:br>
            <a:r>
              <a:rPr lang="nl-NL" altLang="nl-NL" sz="1800" dirty="0"/>
              <a:t>- oprichter </a:t>
            </a:r>
            <a:r>
              <a:rPr lang="nl-NL" altLang="nl-NL" sz="1800" dirty="0" err="1"/>
              <a:t>Grameen</a:t>
            </a:r>
            <a:r>
              <a:rPr lang="nl-NL" altLang="nl-NL" sz="1800" dirty="0"/>
              <a:t> Bank -</a:t>
            </a:r>
            <a:br>
              <a:rPr lang="nl-NL" altLang="nl-NL" sz="1800" dirty="0"/>
            </a:br>
            <a:r>
              <a:rPr lang="nl-NL" altLang="nl-NL" sz="1800" dirty="0"/>
              <a:t>- winnaar Nobelprijs voor de Vrede 2006 -</a:t>
            </a:r>
            <a:endParaRPr lang="nl-NL" altLang="nl-NL" dirty="0"/>
          </a:p>
          <a:p>
            <a:endParaRPr lang="nl-NL" dirty="0"/>
          </a:p>
        </p:txBody>
      </p:sp>
      <p:sp>
        <p:nvSpPr>
          <p:cNvPr id="4" name="Tijdelijke aanduiding voor dianummer 3"/>
          <p:cNvSpPr>
            <a:spLocks noGrp="1"/>
          </p:cNvSpPr>
          <p:nvPr>
            <p:ph type="sldNum" sz="quarter" idx="4"/>
          </p:nvPr>
        </p:nvSpPr>
        <p:spPr/>
        <p:txBody>
          <a:bodyPr/>
          <a:lstStyle/>
          <a:p>
            <a:r>
              <a:rPr lang="nl-NL"/>
              <a:t> </a:t>
            </a:r>
            <a:fld id="{9860EDB8-5305-433F-BE41-D7A86D811DB3}" type="slidenum">
              <a:rPr lang="nl-NL" smtClean="0"/>
              <a:pPr/>
              <a:t>4</a:t>
            </a:fld>
            <a:endParaRPr lang="nl-NL" dirty="0"/>
          </a:p>
        </p:txBody>
      </p:sp>
      <p:pic>
        <p:nvPicPr>
          <p:cNvPr id="5" name="Picture 4" descr="Yunus_April02_headshot__2__cropped_1_1_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11863" y="1671688"/>
            <a:ext cx="2547227" cy="40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22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Hoe werkt microkrediet?</a:t>
            </a:r>
            <a:endParaRPr lang="nl-NL" dirty="0"/>
          </a:p>
        </p:txBody>
      </p:sp>
      <p:sp>
        <p:nvSpPr>
          <p:cNvPr id="4" name="Tijdelijke aanduiding voor dianummer 3"/>
          <p:cNvSpPr>
            <a:spLocks noGrp="1"/>
          </p:cNvSpPr>
          <p:nvPr>
            <p:ph type="sldNum" sz="quarter" idx="4"/>
          </p:nvPr>
        </p:nvSpPr>
        <p:spPr/>
        <p:txBody>
          <a:bodyPr/>
          <a:lstStyle/>
          <a:p>
            <a:r>
              <a:rPr lang="nl-NL"/>
              <a:t> </a:t>
            </a:r>
            <a:fld id="{9860EDB8-5305-433F-BE41-D7A86D811DB3}" type="slidenum">
              <a:rPr lang="nl-NL" smtClean="0"/>
              <a:pPr/>
              <a:t>5</a:t>
            </a:fld>
            <a:endParaRPr lang="nl-NL" dirty="0"/>
          </a:p>
        </p:txBody>
      </p:sp>
      <p:grpSp>
        <p:nvGrpSpPr>
          <p:cNvPr id="5" name="Groep 4"/>
          <p:cNvGrpSpPr/>
          <p:nvPr/>
        </p:nvGrpSpPr>
        <p:grpSpPr>
          <a:xfrm>
            <a:off x="1259632" y="1628800"/>
            <a:ext cx="6624736" cy="4752528"/>
            <a:chOff x="1575110" y="1174552"/>
            <a:chExt cx="5986802" cy="4127624"/>
          </a:xfrm>
        </p:grpSpPr>
        <p:pic>
          <p:nvPicPr>
            <p:cNvPr id="6" name="Afbeelding 5"/>
            <p:cNvPicPr>
              <a:picLocks noChangeAspect="1"/>
            </p:cNvPicPr>
            <p:nvPr/>
          </p:nvPicPr>
          <p:blipFill rotWithShape="1">
            <a:blip r:embed="rId3"/>
            <a:srcRect l="69852" r="2296" b="52371"/>
            <a:stretch/>
          </p:blipFill>
          <p:spPr>
            <a:xfrm>
              <a:off x="3894464" y="2497059"/>
              <a:ext cx="810000" cy="1385185"/>
            </a:xfrm>
            <a:prstGeom prst="rect">
              <a:avLst/>
            </a:prstGeom>
          </p:spPr>
        </p:pic>
        <p:grpSp>
          <p:nvGrpSpPr>
            <p:cNvPr id="7" name="Groep 6"/>
            <p:cNvGrpSpPr/>
            <p:nvPr/>
          </p:nvGrpSpPr>
          <p:grpSpPr>
            <a:xfrm>
              <a:off x="6743013" y="2121543"/>
              <a:ext cx="818899" cy="1385100"/>
              <a:chOff x="8990683" y="1351895"/>
              <a:chExt cx="1091865" cy="1846800"/>
            </a:xfrm>
          </p:grpSpPr>
          <p:pic>
            <p:nvPicPr>
              <p:cNvPr id="29" name="Afbeelding 28"/>
              <p:cNvPicPr>
                <a:picLocks noChangeAspect="1"/>
              </p:cNvPicPr>
              <p:nvPr/>
            </p:nvPicPr>
            <p:blipFill rotWithShape="1">
              <a:blip r:embed="rId3"/>
              <a:srcRect l="2887" t="50508" r="69518" b="6871"/>
              <a:stretch/>
            </p:blipFill>
            <p:spPr>
              <a:xfrm>
                <a:off x="8990683" y="1351895"/>
                <a:ext cx="1091865" cy="1846800"/>
              </a:xfrm>
              <a:prstGeom prst="rect">
                <a:avLst/>
              </a:prstGeom>
            </p:spPr>
          </p:pic>
          <p:sp>
            <p:nvSpPr>
              <p:cNvPr id="30" name="Rechthoekige driehoek 29"/>
              <p:cNvSpPr/>
              <p:nvPr/>
            </p:nvSpPr>
            <p:spPr>
              <a:xfrm rot="10800000">
                <a:off x="9796713" y="1359496"/>
                <a:ext cx="273970" cy="31908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a:p>
            </p:txBody>
          </p:sp>
        </p:grpSp>
        <p:pic>
          <p:nvPicPr>
            <p:cNvPr id="8" name="Afbeelding 7"/>
            <p:cNvPicPr>
              <a:picLocks noChangeAspect="1"/>
            </p:cNvPicPr>
            <p:nvPr/>
          </p:nvPicPr>
          <p:blipFill>
            <a:blip r:embed="rId4"/>
            <a:stretch>
              <a:fillRect/>
            </a:stretch>
          </p:blipFill>
          <p:spPr>
            <a:xfrm>
              <a:off x="1575110" y="3452619"/>
              <a:ext cx="896657" cy="672493"/>
            </a:xfrm>
            <a:prstGeom prst="rect">
              <a:avLst/>
            </a:prstGeom>
          </p:spPr>
        </p:pic>
        <p:pic>
          <p:nvPicPr>
            <p:cNvPr id="9" name="Picture 12" descr="http://images.clipartpanda.com/supermarket-building-clipart-ban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8409" y="1174552"/>
              <a:ext cx="851316" cy="8271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kromde verbindingslijn 9"/>
            <p:cNvCxnSpPr>
              <a:stCxn id="9" idx="1"/>
              <a:endCxn id="6" idx="0"/>
            </p:cNvCxnSpPr>
            <p:nvPr/>
          </p:nvCxnSpPr>
          <p:spPr>
            <a:xfrm rot="10800000" flipV="1">
              <a:off x="4299464" y="1588147"/>
              <a:ext cx="858945" cy="908912"/>
            </a:xfrm>
            <a:prstGeom prst="curvedConnector2">
              <a:avLst/>
            </a:prstGeom>
            <a:ln w="25400">
              <a:solidFill>
                <a:srgbClr val="B3373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Gekromde verbindingslijn 10"/>
            <p:cNvCxnSpPr>
              <a:endCxn id="9" idx="2"/>
            </p:cNvCxnSpPr>
            <p:nvPr/>
          </p:nvCxnSpPr>
          <p:spPr>
            <a:xfrm flipV="1">
              <a:off x="4425121" y="2001742"/>
              <a:ext cx="1158946" cy="495317"/>
            </a:xfrm>
            <a:prstGeom prst="curvedConnector2">
              <a:avLst/>
            </a:prstGeom>
            <a:ln w="25400">
              <a:solidFill>
                <a:srgbClr val="B3373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Gekromde verbindingslijn 11"/>
            <p:cNvCxnSpPr>
              <a:stCxn id="6" idx="3"/>
              <a:endCxn id="27" idx="0"/>
            </p:cNvCxnSpPr>
            <p:nvPr/>
          </p:nvCxnSpPr>
          <p:spPr>
            <a:xfrm>
              <a:off x="4704464" y="3189651"/>
              <a:ext cx="1457677" cy="782775"/>
            </a:xfrm>
            <a:prstGeom prst="curvedConnector2">
              <a:avLst/>
            </a:prstGeom>
            <a:ln w="25400">
              <a:solidFill>
                <a:srgbClr val="B33737"/>
              </a:solidFill>
              <a:tailEnd type="triangle" w="lg" len="lg"/>
            </a:ln>
          </p:spPr>
          <p:style>
            <a:lnRef idx="1">
              <a:schemeClr val="accent1"/>
            </a:lnRef>
            <a:fillRef idx="0">
              <a:schemeClr val="accent1"/>
            </a:fillRef>
            <a:effectRef idx="0">
              <a:schemeClr val="accent1"/>
            </a:effectRef>
            <a:fontRef idx="minor">
              <a:schemeClr val="tx1"/>
            </a:fontRef>
          </p:style>
        </p:cxnSp>
        <p:pic>
          <p:nvPicPr>
            <p:cNvPr id="13" name="Picture 2" descr="bag312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277" y="4245046"/>
              <a:ext cx="1024452" cy="7683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fibre.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3455" y="4537916"/>
              <a:ext cx="1019012" cy="76426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kromde verbindingslijn 14"/>
            <p:cNvCxnSpPr>
              <a:stCxn id="6" idx="2"/>
              <a:endCxn id="14" idx="3"/>
            </p:cNvCxnSpPr>
            <p:nvPr/>
          </p:nvCxnSpPr>
          <p:spPr>
            <a:xfrm rot="5400000">
              <a:off x="3567065" y="4187646"/>
              <a:ext cx="1037803" cy="426997"/>
            </a:xfrm>
            <a:prstGeom prst="curvedConnector2">
              <a:avLst/>
            </a:prstGeom>
            <a:ln w="25400">
              <a:solidFill>
                <a:srgbClr val="B3373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Gekromde verbindingslijn 15"/>
            <p:cNvCxnSpPr>
              <a:stCxn id="13" idx="1"/>
              <a:endCxn id="8" idx="2"/>
            </p:cNvCxnSpPr>
            <p:nvPr/>
          </p:nvCxnSpPr>
          <p:spPr>
            <a:xfrm rot="10800000">
              <a:off x="2023438" y="4125112"/>
              <a:ext cx="414839" cy="504104"/>
            </a:xfrm>
            <a:prstGeom prst="curvedConnector2">
              <a:avLst/>
            </a:prstGeom>
            <a:ln w="25400">
              <a:solidFill>
                <a:srgbClr val="B33737"/>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ep 16"/>
            <p:cNvGrpSpPr/>
            <p:nvPr/>
          </p:nvGrpSpPr>
          <p:grpSpPr>
            <a:xfrm>
              <a:off x="5328960" y="3972426"/>
              <a:ext cx="1358758" cy="1095384"/>
              <a:chOff x="8239925" y="4908310"/>
              <a:chExt cx="1811677" cy="1460512"/>
            </a:xfrm>
          </p:grpSpPr>
          <p:pic>
            <p:nvPicPr>
              <p:cNvPr id="27" name="Picture 8" descr="fibr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0061" y="4908310"/>
                <a:ext cx="1401541" cy="10511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clipart-food.com/english/material/udon/l_0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9925" y="5511861"/>
                <a:ext cx="1142614" cy="85696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8" name="Gekromde verbindingslijn 17"/>
            <p:cNvCxnSpPr>
              <a:stCxn id="8" idx="0"/>
              <a:endCxn id="6" idx="1"/>
            </p:cNvCxnSpPr>
            <p:nvPr/>
          </p:nvCxnSpPr>
          <p:spPr>
            <a:xfrm rot="5400000" flipH="1" flipV="1">
              <a:off x="2827467" y="2385623"/>
              <a:ext cx="262968" cy="1871025"/>
            </a:xfrm>
            <a:prstGeom prst="curvedConnector2">
              <a:avLst/>
            </a:prstGeom>
            <a:ln w="25400">
              <a:solidFill>
                <a:srgbClr val="B3373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Gekromde verbindingslijn 18"/>
            <p:cNvCxnSpPr>
              <a:stCxn id="9" idx="3"/>
              <a:endCxn id="29" idx="1"/>
            </p:cNvCxnSpPr>
            <p:nvPr/>
          </p:nvCxnSpPr>
          <p:spPr>
            <a:xfrm>
              <a:off x="6009725" y="1588147"/>
              <a:ext cx="733288" cy="1225946"/>
            </a:xfrm>
            <a:prstGeom prst="curvedConnector3">
              <a:avLst/>
            </a:prstGeom>
            <a:ln w="25400">
              <a:solidFill>
                <a:srgbClr val="B33737"/>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4303202" y="1724743"/>
              <a:ext cx="296876" cy="323165"/>
            </a:xfrm>
            <a:prstGeom prst="rect">
              <a:avLst/>
            </a:prstGeom>
            <a:noFill/>
          </p:spPr>
          <p:txBody>
            <a:bodyPr wrap="none" rtlCol="0">
              <a:spAutoFit/>
            </a:bodyPr>
            <a:lstStyle/>
            <a:p>
              <a:r>
                <a:rPr lang="nl-NL" sz="1500" b="1" dirty="0">
                  <a:solidFill>
                    <a:srgbClr val="B33737"/>
                  </a:solidFill>
                </a:rPr>
                <a:t>1</a:t>
              </a:r>
            </a:p>
          </p:txBody>
        </p:sp>
        <p:sp>
          <p:nvSpPr>
            <p:cNvPr id="21" name="Tekstvak 20"/>
            <p:cNvSpPr txBox="1"/>
            <p:nvPr/>
          </p:nvSpPr>
          <p:spPr>
            <a:xfrm>
              <a:off x="4021792" y="4238664"/>
              <a:ext cx="296876" cy="323165"/>
            </a:xfrm>
            <a:prstGeom prst="rect">
              <a:avLst/>
            </a:prstGeom>
            <a:noFill/>
          </p:spPr>
          <p:txBody>
            <a:bodyPr wrap="none" rtlCol="0">
              <a:spAutoFit/>
            </a:bodyPr>
            <a:lstStyle/>
            <a:p>
              <a:r>
                <a:rPr lang="nl-NL" sz="1500" b="1" dirty="0">
                  <a:solidFill>
                    <a:srgbClr val="B33737"/>
                  </a:solidFill>
                </a:rPr>
                <a:t>2</a:t>
              </a:r>
            </a:p>
          </p:txBody>
        </p:sp>
        <p:sp>
          <p:nvSpPr>
            <p:cNvPr id="22" name="Tekstvak 21"/>
            <p:cNvSpPr txBox="1"/>
            <p:nvPr/>
          </p:nvSpPr>
          <p:spPr>
            <a:xfrm>
              <a:off x="2000349" y="4452344"/>
              <a:ext cx="296876" cy="323165"/>
            </a:xfrm>
            <a:prstGeom prst="rect">
              <a:avLst/>
            </a:prstGeom>
            <a:noFill/>
          </p:spPr>
          <p:txBody>
            <a:bodyPr wrap="none" rtlCol="0">
              <a:spAutoFit/>
            </a:bodyPr>
            <a:lstStyle/>
            <a:p>
              <a:r>
                <a:rPr lang="nl-NL" sz="1500" b="1" dirty="0">
                  <a:solidFill>
                    <a:srgbClr val="B33737"/>
                  </a:solidFill>
                </a:rPr>
                <a:t>3</a:t>
              </a:r>
            </a:p>
          </p:txBody>
        </p:sp>
        <p:sp>
          <p:nvSpPr>
            <p:cNvPr id="23" name="Tekstvak 22"/>
            <p:cNvSpPr txBox="1"/>
            <p:nvPr/>
          </p:nvSpPr>
          <p:spPr>
            <a:xfrm>
              <a:off x="2872397" y="2984085"/>
              <a:ext cx="296876" cy="323165"/>
            </a:xfrm>
            <a:prstGeom prst="rect">
              <a:avLst/>
            </a:prstGeom>
            <a:noFill/>
          </p:spPr>
          <p:txBody>
            <a:bodyPr wrap="none" rtlCol="0">
              <a:spAutoFit/>
            </a:bodyPr>
            <a:lstStyle/>
            <a:p>
              <a:r>
                <a:rPr lang="nl-NL" sz="1500" b="1" dirty="0">
                  <a:solidFill>
                    <a:srgbClr val="B33737"/>
                  </a:solidFill>
                </a:rPr>
                <a:t>4</a:t>
              </a:r>
            </a:p>
          </p:txBody>
        </p:sp>
        <p:sp>
          <p:nvSpPr>
            <p:cNvPr id="24" name="Tekstvak 23"/>
            <p:cNvSpPr txBox="1"/>
            <p:nvPr/>
          </p:nvSpPr>
          <p:spPr>
            <a:xfrm>
              <a:off x="5492984" y="3404499"/>
              <a:ext cx="296876" cy="323165"/>
            </a:xfrm>
            <a:prstGeom prst="rect">
              <a:avLst/>
            </a:prstGeom>
            <a:noFill/>
          </p:spPr>
          <p:txBody>
            <a:bodyPr wrap="none" rtlCol="0">
              <a:spAutoFit/>
            </a:bodyPr>
            <a:lstStyle/>
            <a:p>
              <a:r>
                <a:rPr lang="nl-NL" sz="1500" b="1" dirty="0">
                  <a:solidFill>
                    <a:srgbClr val="B33737"/>
                  </a:solidFill>
                </a:rPr>
                <a:t>5</a:t>
              </a:r>
            </a:p>
          </p:txBody>
        </p:sp>
        <p:sp>
          <p:nvSpPr>
            <p:cNvPr id="25" name="Tekstvak 24"/>
            <p:cNvSpPr txBox="1"/>
            <p:nvPr/>
          </p:nvSpPr>
          <p:spPr>
            <a:xfrm>
              <a:off x="4943683" y="2143314"/>
              <a:ext cx="296876" cy="323165"/>
            </a:xfrm>
            <a:prstGeom prst="rect">
              <a:avLst/>
            </a:prstGeom>
            <a:noFill/>
          </p:spPr>
          <p:txBody>
            <a:bodyPr wrap="none" rtlCol="0">
              <a:spAutoFit/>
            </a:bodyPr>
            <a:lstStyle/>
            <a:p>
              <a:r>
                <a:rPr lang="nl-NL" sz="1500" b="1" dirty="0">
                  <a:solidFill>
                    <a:srgbClr val="B33737"/>
                  </a:solidFill>
                </a:rPr>
                <a:t>6</a:t>
              </a:r>
            </a:p>
          </p:txBody>
        </p:sp>
        <p:sp>
          <p:nvSpPr>
            <p:cNvPr id="26" name="Tekstvak 25"/>
            <p:cNvSpPr txBox="1"/>
            <p:nvPr/>
          </p:nvSpPr>
          <p:spPr>
            <a:xfrm>
              <a:off x="6329879" y="1800323"/>
              <a:ext cx="296876" cy="323165"/>
            </a:xfrm>
            <a:prstGeom prst="rect">
              <a:avLst/>
            </a:prstGeom>
            <a:noFill/>
          </p:spPr>
          <p:txBody>
            <a:bodyPr wrap="none" rtlCol="0">
              <a:spAutoFit/>
            </a:bodyPr>
            <a:lstStyle/>
            <a:p>
              <a:r>
                <a:rPr lang="nl-NL" sz="1500" b="1" dirty="0">
                  <a:solidFill>
                    <a:srgbClr val="B33737"/>
                  </a:solidFill>
                </a:rPr>
                <a:t>7</a:t>
              </a:r>
            </a:p>
          </p:txBody>
        </p:sp>
      </p:grpSp>
    </p:spTree>
    <p:extLst>
      <p:ext uri="{BB962C8B-B14F-4D97-AF65-F5344CB8AC3E}">
        <p14:creationId xmlns:p14="http://schemas.microsoft.com/office/powerpoint/2010/main" val="17982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Waarom microkrediet?</a:t>
            </a:r>
            <a:endParaRPr lang="nl-NL" dirty="0"/>
          </a:p>
        </p:txBody>
      </p:sp>
      <p:sp>
        <p:nvSpPr>
          <p:cNvPr id="3" name="Tijdelijke aanduiding voor inhoud 2"/>
          <p:cNvSpPr>
            <a:spLocks noGrp="1"/>
          </p:cNvSpPr>
          <p:nvPr>
            <p:ph idx="1"/>
          </p:nvPr>
        </p:nvSpPr>
        <p:spPr/>
        <p:txBody>
          <a:bodyPr/>
          <a:lstStyle/>
          <a:p>
            <a:r>
              <a:rPr lang="nl-NL" altLang="nl-NL" dirty="0"/>
              <a:t>Duurzaam </a:t>
            </a:r>
            <a:br>
              <a:rPr lang="nl-NL" altLang="nl-NL" dirty="0"/>
            </a:br>
            <a:r>
              <a:rPr lang="nl-NL" altLang="nl-NL" dirty="0"/>
              <a:t>Geef je een vis of leen je een hengel en help je mensen bij het leren vissen?</a:t>
            </a:r>
          </a:p>
          <a:p>
            <a:r>
              <a:rPr lang="nl-NL" altLang="nl-NL" dirty="0"/>
              <a:t>Bevordert zelfstandigheid en eigenwaarde</a:t>
            </a:r>
            <a:br>
              <a:rPr lang="nl-NL" altLang="nl-NL" dirty="0"/>
            </a:br>
            <a:r>
              <a:rPr lang="nl-NL" altLang="nl-NL" dirty="0"/>
              <a:t>Eigen inkomen maakt mensen onafhankelijk</a:t>
            </a:r>
          </a:p>
          <a:p>
            <a:r>
              <a:rPr lang="nl-NL" altLang="nl-NL" dirty="0"/>
              <a:t>Stimuleert lokale economie</a:t>
            </a:r>
            <a:br>
              <a:rPr lang="nl-NL" altLang="nl-NL" dirty="0"/>
            </a:br>
            <a:r>
              <a:rPr lang="nl-NL" altLang="nl-NL" dirty="0"/>
              <a:t>Investeringen worden lokaal gedaan; één microkrediet kan de levens van meerdere mensen veranderen</a:t>
            </a:r>
          </a:p>
          <a:p>
            <a:endParaRPr lang="nl-NL" dirty="0"/>
          </a:p>
        </p:txBody>
      </p:sp>
      <p:sp>
        <p:nvSpPr>
          <p:cNvPr id="4" name="Tijdelijke aanduiding voor dianummer 3"/>
          <p:cNvSpPr>
            <a:spLocks noGrp="1"/>
          </p:cNvSpPr>
          <p:nvPr>
            <p:ph type="sldNum" sz="quarter" idx="4"/>
          </p:nvPr>
        </p:nvSpPr>
        <p:spPr/>
        <p:txBody>
          <a:bodyPr/>
          <a:lstStyle/>
          <a:p>
            <a:r>
              <a:rPr lang="nl-NL"/>
              <a:t> </a:t>
            </a:r>
            <a:fld id="{9860EDB8-5305-433F-BE41-D7A86D811DB3}" type="slidenum">
              <a:rPr lang="nl-NL" smtClean="0"/>
              <a:pPr/>
              <a:t>6</a:t>
            </a:fld>
            <a:endParaRPr lang="nl-NL" dirty="0"/>
          </a:p>
        </p:txBody>
      </p:sp>
    </p:spTree>
    <p:extLst>
      <p:ext uri="{BB962C8B-B14F-4D97-AF65-F5344CB8AC3E}">
        <p14:creationId xmlns:p14="http://schemas.microsoft.com/office/powerpoint/2010/main" val="358272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333375"/>
            <a:ext cx="6841132" cy="882650"/>
          </a:xfrm>
        </p:spPr>
        <p:txBody>
          <a:bodyPr/>
          <a:lstStyle/>
          <a:p>
            <a:r>
              <a:rPr lang="nl-NL" altLang="nl-NL" dirty="0"/>
              <a:t>Achtergrond Microkrediet voor Moeders</a:t>
            </a:r>
            <a:endParaRPr lang="nl-NL" dirty="0"/>
          </a:p>
        </p:txBody>
      </p:sp>
      <p:sp>
        <p:nvSpPr>
          <p:cNvPr id="3" name="Tijdelijke aanduiding voor inhoud 2"/>
          <p:cNvSpPr>
            <a:spLocks noGrp="1"/>
          </p:cNvSpPr>
          <p:nvPr>
            <p:ph idx="1"/>
          </p:nvPr>
        </p:nvSpPr>
        <p:spPr/>
        <p:txBody>
          <a:bodyPr/>
          <a:lstStyle/>
          <a:p>
            <a:r>
              <a:rPr lang="nl-NL" altLang="nl-NL" dirty="0"/>
              <a:t>Netwerkorganisatie van 100% vrijwilligers, opgericht in 2005</a:t>
            </a:r>
          </a:p>
          <a:p>
            <a:r>
              <a:rPr lang="nl-NL" altLang="nl-NL" dirty="0"/>
              <a:t>De stichting helpt vrouwen in Azië met het opzetten vaneen eigen bedrijf via kleine leningen, spaarmogelijkheden en </a:t>
            </a:r>
            <a:r>
              <a:rPr lang="nl-NL" altLang="nl-NL" dirty="0" err="1"/>
              <a:t>vaktrainingen</a:t>
            </a:r>
            <a:r>
              <a:rPr lang="nl-NL" altLang="nl-NL" dirty="0"/>
              <a:t>.</a:t>
            </a:r>
          </a:p>
          <a:p>
            <a:r>
              <a:rPr lang="nl-NL" altLang="nl-NL" dirty="0"/>
              <a:t>Vrouwen vergroten zo hun economische zelfstandigheid en daarmee de kwaliteit van hun leven en dat van hun families.</a:t>
            </a:r>
          </a:p>
          <a:p>
            <a:r>
              <a:rPr lang="nl-NL" altLang="nl-NL" dirty="0"/>
              <a:t>Met een gemiddelde lening van </a:t>
            </a:r>
            <a:r>
              <a:rPr lang="nl-NL" altLang="nl-NL"/>
              <a:t>EUR 108 </a:t>
            </a:r>
            <a:r>
              <a:rPr lang="nl-NL" altLang="nl-NL" dirty="0"/>
              <a:t>starten vrouwen een bedrijfje in bijvoorbeeld textiel, veeteelt of landbouw.</a:t>
            </a:r>
          </a:p>
          <a:p>
            <a:pPr marL="0" indent="0">
              <a:buNone/>
            </a:pPr>
            <a:endParaRPr lang="nl-NL" dirty="0"/>
          </a:p>
        </p:txBody>
      </p:sp>
      <p:sp>
        <p:nvSpPr>
          <p:cNvPr id="4" name="Tijdelijke aanduiding voor dianummer 3"/>
          <p:cNvSpPr>
            <a:spLocks noGrp="1"/>
          </p:cNvSpPr>
          <p:nvPr>
            <p:ph type="sldNum" sz="quarter" idx="4"/>
          </p:nvPr>
        </p:nvSpPr>
        <p:spPr/>
        <p:txBody>
          <a:bodyPr/>
          <a:lstStyle/>
          <a:p>
            <a:r>
              <a:rPr lang="nl-NL"/>
              <a:t> </a:t>
            </a:r>
            <a:fld id="{9860EDB8-5305-433F-BE41-D7A86D811DB3}" type="slidenum">
              <a:rPr lang="nl-NL" smtClean="0"/>
              <a:pPr/>
              <a:t>7</a:t>
            </a:fld>
            <a:endParaRPr lang="nl-NL" dirty="0"/>
          </a:p>
        </p:txBody>
      </p:sp>
    </p:spTree>
    <p:extLst>
      <p:ext uri="{BB962C8B-B14F-4D97-AF65-F5344CB8AC3E}">
        <p14:creationId xmlns:p14="http://schemas.microsoft.com/office/powerpoint/2010/main" val="316598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Aanpak Microkrediet voor Moeders</a:t>
            </a:r>
            <a:endParaRPr lang="nl-NL" dirty="0"/>
          </a:p>
        </p:txBody>
      </p:sp>
      <p:sp>
        <p:nvSpPr>
          <p:cNvPr id="3" name="Tijdelijke aanduiding voor inhoud 2"/>
          <p:cNvSpPr>
            <a:spLocks noGrp="1"/>
          </p:cNvSpPr>
          <p:nvPr>
            <p:ph idx="1"/>
          </p:nvPr>
        </p:nvSpPr>
        <p:spPr/>
        <p:txBody>
          <a:bodyPr/>
          <a:lstStyle/>
          <a:p>
            <a:pPr eaLnBrk="1" hangingPunct="1"/>
            <a:r>
              <a:rPr lang="nl-NL" altLang="nl-NL" dirty="0"/>
              <a:t>Samenwerken met lokale partnerorganisaties </a:t>
            </a:r>
          </a:p>
          <a:p>
            <a:pPr eaLnBrk="1" hangingPunct="1"/>
            <a:r>
              <a:rPr lang="nl-NL" altLang="nl-NL" dirty="0"/>
              <a:t>Geen tot weinig rente</a:t>
            </a:r>
          </a:p>
          <a:p>
            <a:pPr eaLnBrk="1" hangingPunct="1"/>
            <a:r>
              <a:rPr lang="nl-NL" altLang="nl-NL" dirty="0"/>
              <a:t>Geen onderpand, andere vrouwen staan garant</a:t>
            </a:r>
          </a:p>
          <a:p>
            <a:pPr eaLnBrk="1" hangingPunct="1"/>
            <a:r>
              <a:rPr lang="nl-NL" altLang="nl-NL" dirty="0"/>
              <a:t>Begeleiding &amp; training</a:t>
            </a:r>
          </a:p>
          <a:p>
            <a:pPr eaLnBrk="1" hangingPunct="1"/>
            <a:r>
              <a:rPr lang="nl-NL" altLang="nl-NL" dirty="0"/>
              <a:t>Uiterlijk na een jaar schuldenvrij</a:t>
            </a:r>
          </a:p>
          <a:p>
            <a:pPr eaLnBrk="1" hangingPunct="1"/>
            <a:r>
              <a:rPr lang="nl-NL" altLang="nl-NL" dirty="0"/>
              <a:t>Lokaal investeren</a:t>
            </a:r>
          </a:p>
          <a:p>
            <a:pPr eaLnBrk="1" hangingPunct="1"/>
            <a:r>
              <a:rPr lang="nl-NL" altLang="nl-NL" dirty="0"/>
              <a:t>Geld dat terugkomt, wordt opnieuw uitgeleend</a:t>
            </a:r>
          </a:p>
          <a:p>
            <a:endParaRPr lang="nl-NL" dirty="0"/>
          </a:p>
        </p:txBody>
      </p:sp>
      <p:sp>
        <p:nvSpPr>
          <p:cNvPr id="4" name="Tijdelijke aanduiding voor dianummer 3"/>
          <p:cNvSpPr>
            <a:spLocks noGrp="1"/>
          </p:cNvSpPr>
          <p:nvPr>
            <p:ph type="sldNum" sz="quarter" idx="4"/>
          </p:nvPr>
        </p:nvSpPr>
        <p:spPr/>
        <p:txBody>
          <a:bodyPr/>
          <a:lstStyle/>
          <a:p>
            <a:r>
              <a:rPr lang="nl-NL"/>
              <a:t> </a:t>
            </a:r>
            <a:fld id="{9860EDB8-5305-433F-BE41-D7A86D811DB3}" type="slidenum">
              <a:rPr lang="nl-NL" smtClean="0"/>
              <a:pPr/>
              <a:t>8</a:t>
            </a:fld>
            <a:endParaRPr lang="nl-NL" dirty="0"/>
          </a:p>
        </p:txBody>
      </p:sp>
    </p:spTree>
    <p:extLst>
      <p:ext uri="{BB962C8B-B14F-4D97-AF65-F5344CB8AC3E}">
        <p14:creationId xmlns:p14="http://schemas.microsoft.com/office/powerpoint/2010/main" val="116876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Dit is </a:t>
            </a:r>
            <a:r>
              <a:rPr lang="nl-NL" altLang="nl-NL" dirty="0" err="1"/>
              <a:t>Deepthi</a:t>
            </a:r>
            <a:endParaRPr lang="nl-NL" dirty="0"/>
          </a:p>
        </p:txBody>
      </p:sp>
      <p:sp>
        <p:nvSpPr>
          <p:cNvPr id="3" name="Tijdelijke aanduiding voor inhoud 2"/>
          <p:cNvSpPr>
            <a:spLocks noGrp="1"/>
          </p:cNvSpPr>
          <p:nvPr>
            <p:ph idx="1"/>
          </p:nvPr>
        </p:nvSpPr>
        <p:spPr/>
        <p:txBody>
          <a:bodyPr/>
          <a:lstStyle/>
          <a:p>
            <a:r>
              <a:rPr lang="nl-NL" dirty="0" err="1"/>
              <a:t>Deepthi</a:t>
            </a:r>
            <a:r>
              <a:rPr lang="nl-NL" dirty="0"/>
              <a:t> is 40 jaar en moeder van drie kinderen. Ze maakt lonten van katoen voor olielampjes. Ze smolt de zakjes dicht door ze boven een vlammetje te houden.</a:t>
            </a:r>
          </a:p>
          <a:p>
            <a:r>
              <a:rPr lang="nl-NL" dirty="0"/>
              <a:t>Met de lening van EUR 75 kocht ze een </a:t>
            </a:r>
            <a:r>
              <a:rPr lang="nl-NL" dirty="0" err="1"/>
              <a:t>sealer</a:t>
            </a:r>
            <a:r>
              <a:rPr lang="nl-NL" dirty="0"/>
              <a:t> om de zakjes te sluiten. </a:t>
            </a:r>
          </a:p>
          <a:p>
            <a:r>
              <a:rPr lang="nl-NL" dirty="0"/>
              <a:t>Eerst maakte ze 200 pakjes lonten per dag, nu 350. </a:t>
            </a:r>
            <a:endParaRPr lang="nl-NL" altLang="nl-NL" dirty="0"/>
          </a:p>
          <a:p>
            <a:endParaRPr lang="nl-NL" dirty="0"/>
          </a:p>
        </p:txBody>
      </p:sp>
      <p:sp>
        <p:nvSpPr>
          <p:cNvPr id="5" name="Tijdelijke aanduiding voor dianummer 4"/>
          <p:cNvSpPr>
            <a:spLocks noGrp="1"/>
          </p:cNvSpPr>
          <p:nvPr>
            <p:ph type="sldNum" sz="quarter" idx="4"/>
          </p:nvPr>
        </p:nvSpPr>
        <p:spPr/>
        <p:txBody>
          <a:bodyPr/>
          <a:lstStyle/>
          <a:p>
            <a:r>
              <a:rPr lang="nl-NL"/>
              <a:t> </a:t>
            </a:r>
            <a:fld id="{9860EDB8-5305-433F-BE41-D7A86D811DB3}" type="slidenum">
              <a:rPr lang="nl-NL" smtClean="0"/>
              <a:pPr/>
              <a:t>9</a:t>
            </a:fld>
            <a:endParaRPr lang="nl-NL" dirty="0"/>
          </a:p>
        </p:txBody>
      </p:sp>
      <p:pic>
        <p:nvPicPr>
          <p:cNvPr id="6" name="Picture Placeholder 5" descr="foto vrouw BBSWI2"/>
          <p:cNvPicPr>
            <a:picLocks noGrp="1" noChangeAspect="1" noChangeArrowheads="1"/>
          </p:cNvPicPr>
          <p:nvPr>
            <p:ph type="pic" idx="10"/>
          </p:nvPr>
        </p:nvPicPr>
        <p:blipFill>
          <a:blip r:embed="rId2" r:link="rId3">
            <a:extLst>
              <a:ext uri="{28A0092B-C50C-407E-A947-70E740481C1C}">
                <a14:useLocalDpi xmlns:a14="http://schemas.microsoft.com/office/drawing/2010/main" val="0"/>
              </a:ext>
            </a:extLst>
          </a:blip>
          <a:srcRect l="4928" r="4928"/>
          <a:stretch>
            <a:fillRect/>
          </a:stretch>
        </p:blipFill>
        <p:spPr/>
      </p:pic>
    </p:spTree>
    <p:extLst>
      <p:ext uri="{BB962C8B-B14F-4D97-AF65-F5344CB8AC3E}">
        <p14:creationId xmlns:p14="http://schemas.microsoft.com/office/powerpoint/2010/main" val="2897771681"/>
      </p:ext>
    </p:extLst>
  </p:cSld>
  <p:clrMapOvr>
    <a:masterClrMapping/>
  </p:clrMapOvr>
</p:sld>
</file>

<file path=ppt/theme/theme1.xml><?xml version="1.0" encoding="utf-8"?>
<a:theme xmlns:a="http://schemas.openxmlformats.org/drawingml/2006/main" name="Standaardontwerp">
  <a:themeElements>
    <a:clrScheme name="Standaardontwerp 13">
      <a:dk1>
        <a:srgbClr val="000000"/>
      </a:dk1>
      <a:lt1>
        <a:srgbClr val="FFFFFF"/>
      </a:lt1>
      <a:dk2>
        <a:srgbClr val="000000"/>
      </a:dk2>
      <a:lt2>
        <a:srgbClr val="808080"/>
      </a:lt2>
      <a:accent1>
        <a:srgbClr val="B2B2B2"/>
      </a:accent1>
      <a:accent2>
        <a:srgbClr val="672E2A"/>
      </a:accent2>
      <a:accent3>
        <a:srgbClr val="FFFFFF"/>
      </a:accent3>
      <a:accent4>
        <a:srgbClr val="000000"/>
      </a:accent4>
      <a:accent5>
        <a:srgbClr val="D5D5D5"/>
      </a:accent5>
      <a:accent6>
        <a:srgbClr val="5D2925"/>
      </a:accent6>
      <a:hlink>
        <a:srgbClr val="672E2A"/>
      </a:hlink>
      <a:folHlink>
        <a:srgbClr val="672E2A"/>
      </a:folHlink>
    </a:clrScheme>
    <a:fontScheme name="Standaardontwerp">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rgbClr val="672E2A"/>
          </a:buClr>
          <a:buSzTx/>
          <a:buFont typeface="Wingdings" panose="05000000000000000000" pitchFamily="2" charset="2"/>
          <a:buNone/>
          <a:tabLst/>
          <a:defRPr kumimoji="0" lang="nl-NL" altLang="nl-NL" sz="2000" b="0" i="0" u="none" strike="noStrike" cap="none" normalizeH="0" baseline="0" smtClean="0">
            <a:ln>
              <a:noFill/>
            </a:ln>
            <a:solidFill>
              <a:srgbClr val="333333"/>
            </a:solidFill>
            <a:effectLst/>
            <a:latin typeface="Trebuchet MS" panose="020B0603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rgbClr val="672E2A"/>
          </a:buClr>
          <a:buSzTx/>
          <a:buFont typeface="Wingdings" panose="05000000000000000000" pitchFamily="2" charset="2"/>
          <a:buNone/>
          <a:tabLst/>
          <a:defRPr kumimoji="0" lang="nl-NL" altLang="nl-NL" sz="2000" b="0" i="0" u="none" strike="noStrike" cap="none" normalizeH="0" baseline="0" smtClean="0">
            <a:ln>
              <a:noFill/>
            </a:ln>
            <a:solidFill>
              <a:srgbClr val="333333"/>
            </a:solidFill>
            <a:effectLst/>
            <a:latin typeface="Trebuchet MS" panose="020B0603020202020204"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B2B2B2"/>
        </a:accent1>
        <a:accent2>
          <a:srgbClr val="672E2A"/>
        </a:accent2>
        <a:accent3>
          <a:srgbClr val="FFFFFF"/>
        </a:accent3>
        <a:accent4>
          <a:srgbClr val="000000"/>
        </a:accent4>
        <a:accent5>
          <a:srgbClr val="D5D5D5"/>
        </a:accent5>
        <a:accent6>
          <a:srgbClr val="5D2925"/>
        </a:accent6>
        <a:hlink>
          <a:srgbClr val="672E2A"/>
        </a:hlink>
        <a:folHlink>
          <a:srgbClr val="672E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708</Words>
  <Application>Microsoft Office PowerPoint</Application>
  <PresentationFormat>On-screen Show (4:3)</PresentationFormat>
  <Paragraphs>92</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Trebuchet MS</vt:lpstr>
      <vt:lpstr>Wingdings</vt:lpstr>
      <vt:lpstr>Standaardontwerp</vt:lpstr>
      <vt:lpstr>De kracht van  het kleine</vt:lpstr>
      <vt:lpstr>Enkele feiten over armoede</vt:lpstr>
      <vt:lpstr>Wat is een microkrediet?</vt:lpstr>
      <vt:lpstr>Muhammad Yunus</vt:lpstr>
      <vt:lpstr>Hoe werkt microkrediet?</vt:lpstr>
      <vt:lpstr>Waarom microkrediet?</vt:lpstr>
      <vt:lpstr>Achtergrond Microkrediet voor Moeders</vt:lpstr>
      <vt:lpstr>Aanpak Microkrediet voor Moeders</vt:lpstr>
      <vt:lpstr>Dit is Deepthi</vt:lpstr>
      <vt:lpstr>Dit is Lo Chi On</vt:lpstr>
      <vt:lpstr>Dit is Lali</vt:lpstr>
      <vt:lpstr>Dit is Ibu Sumina</vt:lpstr>
      <vt:lpstr>Is microkrediet een wondermiddel?</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MVM presentatie template</dc:title>
  <dc:creator>b</dc:creator>
  <cp:lastModifiedBy>Adrienne van Engelen  |  Fenêtre bv</cp:lastModifiedBy>
  <cp:revision>78</cp:revision>
  <dcterms:created xsi:type="dcterms:W3CDTF">2006-11-16T12:48:53Z</dcterms:created>
  <dcterms:modified xsi:type="dcterms:W3CDTF">2019-02-12T21:01:12Z</dcterms:modified>
</cp:coreProperties>
</file>